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5802" r:id="rId2"/>
  </p:sldMasterIdLst>
  <p:notesMasterIdLst>
    <p:notesMasterId r:id="rId20"/>
  </p:notesMasterIdLst>
  <p:sldIdLst>
    <p:sldId id="336" r:id="rId3"/>
    <p:sldId id="322" r:id="rId4"/>
    <p:sldId id="334" r:id="rId5"/>
    <p:sldId id="327" r:id="rId6"/>
    <p:sldId id="304" r:id="rId7"/>
    <p:sldId id="328" r:id="rId8"/>
    <p:sldId id="329" r:id="rId9"/>
    <p:sldId id="325" r:id="rId10"/>
    <p:sldId id="278" r:id="rId11"/>
    <p:sldId id="273" r:id="rId12"/>
    <p:sldId id="330" r:id="rId13"/>
    <p:sldId id="284" r:id="rId14"/>
    <p:sldId id="279" r:id="rId15"/>
    <p:sldId id="331" r:id="rId16"/>
    <p:sldId id="320" r:id="rId17"/>
    <p:sldId id="321" r:id="rId18"/>
    <p:sldId id="332" r:id="rId1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00"/>
    <a:srgbClr val="00FF00"/>
    <a:srgbClr val="FF4519"/>
    <a:srgbClr val="FF33CC"/>
    <a:srgbClr val="66FF33"/>
    <a:srgbClr val="4181CF"/>
    <a:srgbClr val="6F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6" autoAdjust="0"/>
    <p:restoredTop sz="91872" autoAdjust="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013403-9BED-4517-A692-EA45DBF06C69}" type="datetimeFigureOut">
              <a:rPr lang="es-MX"/>
              <a:pPr>
                <a:defRPr/>
              </a:pPr>
              <a:t>02/07/2018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734924-FB6F-4A43-97BB-AFFF482CDA5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5739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ED6B135-EEDD-4D77-9C8B-8CE774A78DFD}" type="slidenum">
              <a:rPr lang="es-MX" altLang="es-MX" smtClean="0"/>
              <a:pPr/>
              <a:t>2</a:t>
            </a:fld>
            <a:endParaRPr lang="es-MX" alt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F702500-669C-4064-A37B-5EDA3FA00D91}" type="slidenum">
              <a:rPr lang="es-MX" altLang="es-MX" smtClean="0"/>
              <a:pPr/>
              <a:t>5</a:t>
            </a:fld>
            <a:endParaRPr lang="es-MX" alt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355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1DBEC9-22D9-4570-91EA-4B2CA88E6B9F}" type="slidenum">
              <a:rPr lang="es-MX" altLang="es-MX" smtClean="0"/>
              <a:pPr/>
              <a:t>9</a:t>
            </a:fld>
            <a:endParaRPr lang="es-MX" alt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458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703B418-7FAF-4B10-B6D5-324EC9BD9141}" type="slidenum">
              <a:rPr lang="es-MX" altLang="es-MX" smtClean="0"/>
              <a:pPr/>
              <a:t>10</a:t>
            </a:fld>
            <a:endParaRPr lang="es-MX" alt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 smtClean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BE7C3BB-889F-47D8-BAF4-977A73C0A0ED}" type="slidenum">
              <a:rPr lang="es-MX" altLang="es-MX" smtClean="0"/>
              <a:pPr/>
              <a:t>13</a:t>
            </a:fld>
            <a:endParaRPr lang="es-MX" alt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1E7C-AEA3-4F18-AA82-103A8881F2A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228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E5AE1-74ED-4D8D-B43E-5820F29D8EE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52217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D784-7EB7-47AD-8061-7F5A3491C02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061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ADCF-F68B-4BCD-996D-8EE4072A47F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87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4063-F3BB-432F-B269-454F1FB06D0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45154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1215-345D-498A-913C-5876F6FFAA3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9512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22D3-2FF3-4FE0-BD67-15BA2A9EE805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61328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CD7C-92A8-41BD-A68A-6832E4CA4C8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8837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7AFB-8350-4BFF-B80F-CB500BFAE4F7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50766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3D076-79EC-4FCA-A2AC-ECD3267A97C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87450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412C-1A60-40B1-9B37-A18F829CF8E4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7379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3AB9-29F5-498D-9955-66E42D6289F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6562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2217-4FBF-4D80-A256-97352C3ED3A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531310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ABCB-0459-4180-A947-41A8F8DC0FA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16683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C6D9-6441-4018-903F-40E2C0A9ABF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6785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0A8D1-10E0-4A54-8A71-F5731128D33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029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2386-0D30-4BBC-BE53-747D87C22ECA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1227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4FFB3-B5FF-426C-8480-8386A627E82D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5655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EFA4-DDC0-4949-8996-E7CD5C86D416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6944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3E3F-EB1A-43C1-AA26-2B7DA79C193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4913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F896-F2AD-42D0-A03D-5227AAA22C0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395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0FEB0-167A-4E27-860E-9CDD09AEB36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631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389B27-0DCB-45C7-B7EA-BDA2FF5C435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3" r:id="rId1"/>
    <p:sldLayoutId id="2147485804" r:id="rId2"/>
    <p:sldLayoutId id="2147485805" r:id="rId3"/>
    <p:sldLayoutId id="2147485806" r:id="rId4"/>
    <p:sldLayoutId id="2147485807" r:id="rId5"/>
    <p:sldLayoutId id="2147485808" r:id="rId6"/>
    <p:sldLayoutId id="2147485809" r:id="rId7"/>
    <p:sldLayoutId id="2147485810" r:id="rId8"/>
    <p:sldLayoutId id="2147485811" r:id="rId9"/>
    <p:sldLayoutId id="2147485812" r:id="rId10"/>
    <p:sldLayoutId id="2147485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B8778C-63F5-48B6-A565-6A2AC5318D8E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4" r:id="rId1"/>
    <p:sldLayoutId id="2147485815" r:id="rId2"/>
    <p:sldLayoutId id="2147485816" r:id="rId3"/>
    <p:sldLayoutId id="2147485817" r:id="rId4"/>
    <p:sldLayoutId id="2147485818" r:id="rId5"/>
    <p:sldLayoutId id="2147485819" r:id="rId6"/>
    <p:sldLayoutId id="2147485820" r:id="rId7"/>
    <p:sldLayoutId id="2147485821" r:id="rId8"/>
    <p:sldLayoutId id="2147485822" r:id="rId9"/>
    <p:sldLayoutId id="2147485823" r:id="rId10"/>
    <p:sldLayoutId id="2147485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6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4.gif"/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12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6.png"/><Relationship Id="rId5" Type="http://schemas.openxmlformats.org/officeDocument/2006/relationships/image" Target="../media/image30.jpeg"/><Relationship Id="rId10" Type="http://schemas.openxmlformats.org/officeDocument/2006/relationships/image" Target="../media/image5.jpeg"/><Relationship Id="rId4" Type="http://schemas.openxmlformats.org/officeDocument/2006/relationships/image" Target="../media/image29.jpe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hyperlink" Target="mailto:ecadigital2012@yahoo.com.m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819150"/>
            <a:ext cx="3051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475288"/>
            <a:ext cx="12668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34830" y="3875564"/>
            <a:ext cx="54454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Mecánica Operativa</a:t>
            </a:r>
          </a:p>
          <a:p>
            <a:pPr algn="ctr">
              <a:defRPr/>
            </a:pPr>
            <a:r>
              <a:rPr lang="es-E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ECA para el ejercicio</a:t>
            </a:r>
          </a:p>
          <a:p>
            <a:pPr algn="ctr">
              <a:defRPr/>
            </a:pPr>
            <a:r>
              <a:rPr lang="es-E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fiscal 2018</a:t>
            </a:r>
          </a:p>
        </p:txBody>
      </p:sp>
      <p:grpSp>
        <p:nvGrpSpPr>
          <p:cNvPr id="3077" name="4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3081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1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1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sp>
        <p:nvSpPr>
          <p:cNvPr id="3" name="CuadroTexto 1"/>
          <p:cNvSpPr txBox="1"/>
          <p:nvPr/>
        </p:nvSpPr>
        <p:spPr bwMode="auto">
          <a:xfrm>
            <a:off x="5508625" y="1268413"/>
            <a:ext cx="2968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structura tu proyecto</a:t>
            </a:r>
            <a:r>
              <a:rPr lang="es-MX" b="1" dirty="0">
                <a:solidFill>
                  <a:srgbClr val="008D50"/>
                </a:solidFill>
                <a:latin typeface="Soberana Texto" pitchFamily="50" charset="0"/>
                <a:cs typeface="+mn-cs"/>
              </a:rPr>
              <a:t>,</a:t>
            </a:r>
          </a:p>
        </p:txBody>
      </p:sp>
      <p:sp>
        <p:nvSpPr>
          <p:cNvPr id="3079" name="CuadroTexto 171"/>
          <p:cNvSpPr txBox="1">
            <a:spLocks noChangeArrowheads="1"/>
          </p:cNvSpPr>
          <p:nvPr/>
        </p:nvSpPr>
        <p:spPr bwMode="auto">
          <a:xfrm>
            <a:off x="1349375" y="2060575"/>
            <a:ext cx="16573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900" b="1">
                <a:solidFill>
                  <a:srgbClr val="000000"/>
                </a:solidFill>
                <a:latin typeface="Arial" charset="0"/>
              </a:rPr>
              <a:t>Construye,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900" b="1">
                <a:solidFill>
                  <a:srgbClr val="000000"/>
                </a:solidFill>
                <a:latin typeface="Arial" charset="0"/>
              </a:rPr>
              <a:t>Desarróllalo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1900" b="1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3080" name="CuadroTexto 172"/>
          <p:cNvSpPr txBox="1">
            <a:spLocks noChangeArrowheads="1"/>
          </p:cNvSpPr>
          <p:nvPr/>
        </p:nvSpPr>
        <p:spPr bwMode="auto">
          <a:xfrm>
            <a:off x="5748338" y="3141663"/>
            <a:ext cx="2136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900" b="1">
                <a:solidFill>
                  <a:srgbClr val="FF0000"/>
                </a:solidFill>
                <a:latin typeface="Arial" charset="0"/>
              </a:rPr>
              <a:t>Ahorra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60338" y="836613"/>
            <a:ext cx="81565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1338" indent="-541338" algn="just"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ea typeface="+mj-ea"/>
                <a:cs typeface="Arial" pitchFamily="34" charset="0"/>
              </a:rPr>
              <a:t>6. ¿Cuales son  los apoyos adicionales y ventajas para los OSSE beneficiarios adheridos al ECA?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0825" y="1773238"/>
          <a:ext cx="8347075" cy="3582987"/>
        </p:xfrm>
        <a:graphic>
          <a:graphicData uri="http://schemas.openxmlformats.org/drawingml/2006/table">
            <a:tbl>
              <a:tblPr/>
              <a:tblGrid>
                <a:gridCol w="2318633"/>
                <a:gridCol w="1854905"/>
                <a:gridCol w="1854905"/>
                <a:gridCol w="2318632"/>
              </a:tblGrid>
              <a:tr h="331121"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Apoyos 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es-MX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 la consolidación de 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proyectos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productivos 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en operación (INTEGRA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5716" marR="5716" marT="571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91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Submodalidad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Monto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Máximo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04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OSSE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conformado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Grupo Social</a:t>
                      </a:r>
                    </a:p>
                  </a:txBody>
                  <a:tcPr marL="5716" marR="5716" marT="57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OSSE legalmente constituido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861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I.4.1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consolidación de proyectos productivos en operación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mil pesos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008D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008D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400 mil pesos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millones de pesos</a:t>
                      </a:r>
                      <a:b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Hasta 2.2 millones de pesos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2 apoyos para el mismo proyecto uno por ejercicio fiscal</a:t>
                      </a:r>
                      <a:b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Hasta </a:t>
                      </a:r>
                      <a:r>
                        <a:rPr lang="es-MX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apoyos para el mismo proyecto productivo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1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I.4.2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Vinculación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proyectos productivos en redes o cadenas de valor</a:t>
                      </a:r>
                    </a:p>
                  </a:txBody>
                  <a:tcPr marL="5716" marR="5716" marT="571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mil pesos</a:t>
                      </a:r>
                      <a:r>
                        <a:rPr lang="es-MX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500 mil pesos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 millón de pesos</a:t>
                      </a:r>
                      <a:b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1.1 millones de pesos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apoyos para el mismo proyecto uno por </a:t>
                      </a:r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 </a:t>
                      </a:r>
                      <a:r>
                        <a:rPr lang="es-MX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</a:t>
                      </a:r>
                      <a:r>
                        <a:rPr lang="es-MX" sz="14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400" b="1" i="0" u="none" strike="noStrike" dirty="0"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Hasta 3 apoyos para el mismo proyecto productivo</a:t>
                      </a:r>
                    </a:p>
                  </a:txBody>
                  <a:tcPr marL="5716" marR="5716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12" name="10 Rectángulo"/>
          <p:cNvSpPr>
            <a:spLocks noChangeArrowheads="1"/>
          </p:cNvSpPr>
          <p:nvPr/>
        </p:nvSpPr>
        <p:spPr bwMode="auto">
          <a:xfrm>
            <a:off x="250825" y="5603141"/>
            <a:ext cx="8425631" cy="10763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MX" sz="1600" dirty="0" smtClean="0">
                <a:solidFill>
                  <a:schemeClr val="bg1"/>
                </a:solidFill>
                <a:latin typeface="Soberana Sans" pitchFamily="50" charset="0"/>
              </a:rPr>
              <a:t>Además los </a:t>
            </a:r>
            <a:r>
              <a:rPr lang="es-ES" altLang="es-MX" sz="1600" b="1" dirty="0" smtClean="0">
                <a:solidFill>
                  <a:schemeClr val="bg1"/>
                </a:solidFill>
                <a:latin typeface="Soberana Sans" pitchFamily="50" charset="0"/>
              </a:rPr>
              <a:t>OSSE beneficiarios adheridos al ECA, que se encuentren al corriente en su calendario de capitalización</a:t>
            </a:r>
            <a:r>
              <a:rPr lang="es-ES" altLang="es-MX" sz="1600" dirty="0" smtClean="0">
                <a:solidFill>
                  <a:schemeClr val="bg1"/>
                </a:solidFill>
                <a:latin typeface="Soberana Sans" pitchFamily="50" charset="0"/>
              </a:rPr>
              <a:t>, podrán gozar del </a:t>
            </a:r>
            <a:r>
              <a:rPr lang="es-ES" altLang="es-MX" sz="1600" b="1" dirty="0" smtClean="0">
                <a:solidFill>
                  <a:schemeClr val="bg1"/>
                </a:solidFill>
                <a:latin typeface="Soberana Sans" pitchFamily="50" charset="0"/>
              </a:rPr>
              <a:t>criterio</a:t>
            </a:r>
            <a:r>
              <a:rPr lang="es-ES" altLang="es-MX" sz="1600" dirty="0" smtClean="0">
                <a:solidFill>
                  <a:schemeClr val="bg1"/>
                </a:solidFill>
                <a:latin typeface="Soberana Sans" pitchFamily="50" charset="0"/>
              </a:rPr>
              <a:t> establecido en las Reglas de Operación para </a:t>
            </a:r>
            <a:r>
              <a:rPr lang="es-ES" altLang="es-MX" sz="1600" b="1" dirty="0" smtClean="0">
                <a:solidFill>
                  <a:schemeClr val="bg1"/>
                </a:solidFill>
                <a:latin typeface="Soberana Sans" pitchFamily="50" charset="0"/>
              </a:rPr>
              <a:t>priorizar la asignación de recursos para los apoyos del Programa</a:t>
            </a:r>
            <a:r>
              <a:rPr lang="es-ES" altLang="es-MX" sz="1600" dirty="0" smtClean="0">
                <a:solidFill>
                  <a:schemeClr val="bg1"/>
                </a:solidFill>
                <a:latin typeface="Soberana Sans" pitchFamily="50" charset="0"/>
              </a:rPr>
              <a:t>.</a:t>
            </a:r>
            <a:endParaRPr lang="es-MX" altLang="es-MX" sz="1600" dirty="0" smtClean="0">
              <a:solidFill>
                <a:schemeClr val="bg1"/>
              </a:solidFill>
              <a:latin typeface="Soberana Sans" pitchFamily="50" charset="0"/>
            </a:endParaRPr>
          </a:p>
        </p:txBody>
      </p:sp>
      <p:grpSp>
        <p:nvGrpSpPr>
          <p:cNvPr id="12319" name="6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2320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1" name="1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11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59632" y="123829"/>
            <a:ext cx="6408712" cy="6011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MX" sz="3200" b="1" dirty="0">
                <a:solidFill>
                  <a:srgbClr val="006600"/>
                </a:solidFill>
                <a:latin typeface="Soberana Sans" panose="02000000000000000000" pitchFamily="50" charset="0"/>
              </a:rPr>
              <a:t>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7.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Participación de la Banca Social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.</a:t>
            </a:r>
            <a:endParaRPr lang="es-MX" sz="2400" b="1" dirty="0">
              <a:solidFill>
                <a:srgbClr val="006600"/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8437" name="CuadroTexto 7"/>
          <p:cNvSpPr txBox="1">
            <a:spLocks noChangeArrowheads="1"/>
          </p:cNvSpPr>
          <p:nvPr/>
        </p:nvSpPr>
        <p:spPr bwMode="auto">
          <a:xfrm>
            <a:off x="3563938" y="1484784"/>
            <a:ext cx="5238750" cy="255428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MX" altLang="es-MX" sz="2000" dirty="0" smtClean="0">
                <a:solidFill>
                  <a:schemeClr val="bg1"/>
                </a:solidFill>
                <a:latin typeface="Soberana Sans" pitchFamily="50" charset="0"/>
              </a:rPr>
              <a:t>Si el </a:t>
            </a:r>
            <a:r>
              <a:rPr lang="es-MX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</a:rPr>
              <a:t>OSSE elige una entidad financiera de la Banca Social</a:t>
            </a:r>
            <a:r>
              <a:rPr lang="es-MX" altLang="es-MX" sz="2000" dirty="0" smtClean="0">
                <a:solidFill>
                  <a:schemeClr val="bg1"/>
                </a:solidFill>
                <a:latin typeface="Soberana Sans" pitchFamily="50" charset="0"/>
              </a:rPr>
              <a:t>, deberá suscribir el documento (contrato o documento análogo) que aplique para el tipo de cuenta que más se ajuste a sus intereses y necesidades, es decir de ahorro, a plazo o retirable en días preestablecidos.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MX" altLang="es-MX" sz="2000" dirty="0" smtClean="0">
              <a:latin typeface="Soberana Sans" pitchFamily="50" charset="0"/>
            </a:endParaRPr>
          </a:p>
        </p:txBody>
      </p:sp>
      <p:sp>
        <p:nvSpPr>
          <p:cNvPr id="13320" name="CuadroTexto 7"/>
          <p:cNvSpPr txBox="1">
            <a:spLocks noChangeArrowheads="1"/>
          </p:cNvSpPr>
          <p:nvPr/>
        </p:nvSpPr>
        <p:spPr bwMode="auto">
          <a:xfrm>
            <a:off x="220663" y="4941888"/>
            <a:ext cx="87010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2200" b="1">
                <a:latin typeface="Soberana Sans" pitchFamily="50" charset="0"/>
              </a:rPr>
              <a:t>Los OSSE de ahorro y crédito (Banca Social)</a:t>
            </a:r>
            <a:r>
              <a:rPr lang="es-MX" altLang="es-MX" sz="2000">
                <a:latin typeface="Soberana Sans" pitchFamily="50" charset="0"/>
              </a:rPr>
              <a:t>, que capten beneficiarios del programa y operen el ECA, recibirán información de los apoyos adicionales a los que pueden acceder.</a:t>
            </a:r>
          </a:p>
        </p:txBody>
      </p:sp>
      <p:pic>
        <p:nvPicPr>
          <p:cNvPr id="13321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484313"/>
            <a:ext cx="3059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7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3323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9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10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446655" y="155173"/>
            <a:ext cx="6178682" cy="620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</a:rPr>
              <a:t>  7. Participación de la Banca Social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</a:rPr>
              <a:t>.</a:t>
            </a:r>
            <a:endParaRPr lang="es-MX" sz="2400" b="1" dirty="0">
              <a:solidFill>
                <a:srgbClr val="006600"/>
              </a:solidFill>
              <a:latin typeface="Soberana Sans" panose="02000000000000000000" pitchFamily="50" charset="0"/>
            </a:endParaRPr>
          </a:p>
        </p:txBody>
      </p:sp>
      <p:sp>
        <p:nvSpPr>
          <p:cNvPr id="14341" name="3 CuadroTexto"/>
          <p:cNvSpPr txBox="1">
            <a:spLocks noChangeArrowheads="1"/>
          </p:cNvSpPr>
          <p:nvPr/>
        </p:nvSpPr>
        <p:spPr bwMode="auto">
          <a:xfrm>
            <a:off x="251520" y="3933056"/>
            <a:ext cx="8568952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s-MX" altLang="es-MX" sz="2000" b="1" dirty="0" smtClean="0">
                <a:latin typeface="Soberana Sans" pitchFamily="50" charset="0"/>
              </a:rPr>
              <a:t>Los OSSE de ahorro y crédito </a:t>
            </a:r>
            <a:r>
              <a:rPr lang="es-MX" altLang="es-MX" sz="2000" dirty="0" smtClean="0">
                <a:latin typeface="Soberana Sans" pitchFamily="50" charset="0"/>
              </a:rPr>
              <a:t>que tengan entre sus socias y socios a integrantes de OSSE beneficiarios de apoyos del </a:t>
            </a:r>
            <a:r>
              <a:rPr lang="es-MX" altLang="es-MX" sz="2000" b="1" dirty="0" smtClean="0">
                <a:latin typeface="Soberana Sans" pitchFamily="50" charset="0"/>
              </a:rPr>
              <a:t>INAES </a:t>
            </a:r>
            <a:r>
              <a:rPr lang="es-MX" altLang="es-MX" sz="2000" dirty="0" smtClean="0">
                <a:latin typeface="Soberana Sans" pitchFamily="50" charset="0"/>
              </a:rPr>
              <a:t>adheridos al ECA a partir del ejercicio fiscal 2014 y que </a:t>
            </a:r>
            <a:r>
              <a:rPr lang="es-MX" altLang="es-MX" sz="2000" b="1" dirty="0" smtClean="0">
                <a:latin typeface="Soberana Sans" pitchFamily="50" charset="0"/>
              </a:rPr>
              <a:t>acrediten haberles brindado servicios de educación financiera o bien otorgado</a:t>
            </a:r>
            <a:r>
              <a:rPr lang="es-MX" altLang="es-MX" sz="2000" dirty="0" smtClean="0">
                <a:latin typeface="Soberana Sans" pitchFamily="50" charset="0"/>
              </a:rPr>
              <a:t> </a:t>
            </a:r>
            <a:r>
              <a:rPr lang="es-MX" altLang="es-MX" sz="2000" b="1" dirty="0" smtClean="0">
                <a:latin typeface="Soberana Sans" pitchFamily="50" charset="0"/>
              </a:rPr>
              <a:t>un crédito para proyectos productivos a empresas sociales</a:t>
            </a:r>
            <a:r>
              <a:rPr lang="es-MX" altLang="es-MX" sz="2000" dirty="0" smtClean="0">
                <a:latin typeface="Soberana Sans" pitchFamily="50" charset="0"/>
              </a:rPr>
              <a:t>, podrán acceder al número de apoyos adicionales establecidos para la Banca Social, siempre que entreguen a la Delegación que le corresponda:</a:t>
            </a:r>
          </a:p>
        </p:txBody>
      </p:sp>
      <p:grpSp>
        <p:nvGrpSpPr>
          <p:cNvPr id="14344" name="6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4346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9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1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pic>
        <p:nvPicPr>
          <p:cNvPr id="14345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268413"/>
            <a:ext cx="28082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14"/>
          <p:cNvGraphicFramePr>
            <a:graphicFrameLocks noGrp="1"/>
          </p:cNvGraphicFramePr>
          <p:nvPr/>
        </p:nvGraphicFramePr>
        <p:xfrm>
          <a:off x="374650" y="2349500"/>
          <a:ext cx="8589963" cy="4394200"/>
        </p:xfrm>
        <a:graphic>
          <a:graphicData uri="http://schemas.openxmlformats.org/drawingml/2006/table">
            <a:tbl>
              <a:tblPr/>
              <a:tblGrid>
                <a:gridCol w="1649789"/>
                <a:gridCol w="4740455"/>
                <a:gridCol w="2199719"/>
              </a:tblGrid>
              <a:tr h="268446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III.1.3.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 Asistencia para: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Capacitación especializada</a:t>
                      </a:r>
                    </a:p>
                  </a:txBody>
                  <a:tcPr marL="2674" marR="2674" marT="26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25 mil pesos </a:t>
                      </a:r>
                      <a:r>
                        <a:rPr kumimoji="0" lang="es-MX" alt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por persona participante al evento de capacitación.</a:t>
                      </a:r>
                    </a:p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 </a:t>
                      </a:r>
                      <a:br>
                        <a:rPr kumimoji="0" lang="es-MX" alt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</a:br>
                      <a:r>
                        <a:rPr kumimoji="0" lang="es-MX" alt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30 mil pesos por persona si se trata de OSSE de ahorro y crédito que tenga entre sus socias y/o socios a personas beneficiarias del INAES adheridos al ECA y que acrediten haberles brindado servicios de educación financiera y/u otorgado créditos para proyectos productivos a empresas sociales.</a:t>
                      </a:r>
                    </a:p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alt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Soberana Sans" pitchFamily="50" charset="0"/>
                        <a:cs typeface="Arial" charset="0"/>
                      </a:endParaRPr>
                    </a:p>
                  </a:txBody>
                  <a:tcPr marL="2674" marR="2674" marT="26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Dos personas participantes </a:t>
                      </a: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por OSSE de ahorro y crédito en cada evento de capacitación; </a:t>
                      </a: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un evento  de capacitación</a:t>
                      </a: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 por convocatoria, </a:t>
                      </a: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un apoyo por ejercicio fiscal.</a:t>
                      </a:r>
                      <a:b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</a:br>
                      <a:r>
                        <a:rPr kumimoji="0" lang="es-MX" altLang="es-MX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Hasta 2 eventos de capacitación por convocatoria</a:t>
                      </a: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.</a:t>
                      </a:r>
                    </a:p>
                  </a:txBody>
                  <a:tcPr marL="2674" marR="2674" marT="267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097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III.1.5.</a:t>
                      </a:r>
                      <a:r>
                        <a:rPr kumimoji="0" lang="es-MX" alt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 </a:t>
                      </a:r>
                      <a:r>
                        <a:rPr kumimoji="0" lang="es-MX" alt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Asesoría profesional y desarrollo de capacitaciones en sitio.</a:t>
                      </a:r>
                    </a:p>
                  </a:txBody>
                  <a:tcPr marL="2674" marR="2674" marT="26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60 mil pesos </a:t>
                      </a: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por componente.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/>
                      </a:r>
                      <a:b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</a:b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Hasta 70 mil pesos por componente</a:t>
                      </a: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.</a:t>
                      </a: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/>
                      </a:r>
                      <a:b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</a:b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/>
                      </a:r>
                      <a:b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</a:b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Máximo </a:t>
                      </a: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dos componentes</a:t>
                      </a: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 por convocatoria.</a:t>
                      </a:r>
                    </a:p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/>
                      </a:r>
                      <a:br>
                        <a:rPr kumimoji="0" lang="es-MX" alt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</a:br>
                      <a:r>
                        <a:rPr kumimoji="0" lang="es-MX" altLang="es-MX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Hasta 3 componentes por convocatoria</a:t>
                      </a:r>
                      <a:r>
                        <a:rPr kumimoji="0" lang="es-MX" altLang="es-MX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.</a:t>
                      </a:r>
                    </a:p>
                  </a:txBody>
                  <a:tcPr marL="2674" marR="2674" marT="26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oberana Sans" pitchFamily="50" charset="0"/>
                          <a:cs typeface="Arial" charset="0"/>
                        </a:rPr>
                        <a:t>Un apoyo por ejercicio fiscal</a:t>
                      </a:r>
                    </a:p>
                  </a:txBody>
                  <a:tcPr marL="2674" marR="2674" marT="267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-42862" y="1124744"/>
            <a:ext cx="9001000" cy="620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3538" indent="-363538"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8</a:t>
            </a:r>
            <a:r>
              <a:rPr lang="es-MX" sz="2400" b="1" dirty="0" smtClean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. </a:t>
            </a:r>
            <a:r>
              <a:rPr lang="es-MX" sz="2400" b="1" dirty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¿</a:t>
            </a:r>
            <a:r>
              <a:rPr lang="es-MX" sz="2400" b="1" dirty="0" smtClean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Cuales son los Apoyos </a:t>
            </a:r>
            <a:r>
              <a:rPr lang="es-MX" sz="2400" b="1" dirty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adicionales para los OSSE de </a:t>
            </a:r>
            <a:r>
              <a:rPr lang="es-MX" sz="2400" b="1" dirty="0" smtClean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Ahorro </a:t>
            </a:r>
            <a:r>
              <a:rPr lang="es-MX" sz="2400" b="1" dirty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y Crédito (Banca </a:t>
            </a:r>
            <a:r>
              <a:rPr lang="es-MX" sz="2400" b="1" dirty="0" smtClean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Social)? </a:t>
            </a:r>
            <a:endParaRPr lang="es-MX" sz="2400" b="1" dirty="0">
              <a:solidFill>
                <a:srgbClr val="006600"/>
              </a:solidFill>
              <a:latin typeface="Soberana Sans" pitchFamily="50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MX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3 CuadroTexto"/>
          <p:cNvSpPr txBox="1">
            <a:spLocks noChangeArrowheads="1"/>
          </p:cNvSpPr>
          <p:nvPr/>
        </p:nvSpPr>
        <p:spPr bwMode="auto">
          <a:xfrm>
            <a:off x="395288" y="1844675"/>
            <a:ext cx="8978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500" b="1">
                <a:latin typeface="Soberana Sans" pitchFamily="50" charset="0"/>
              </a:rPr>
              <a:t>III.1 Apoyos para el Fortalecimiento Institucional y Desarrollo de Capacidades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s-MX" sz="1500" b="1">
                <a:latin typeface="Soberana Sans" pitchFamily="50" charset="0"/>
              </a:rPr>
              <a:t>de la Banca Social (apoyos en efectivo).</a:t>
            </a:r>
            <a:endParaRPr lang="es-MX" altLang="es-MX" sz="1500">
              <a:latin typeface="Soberana Sans" pitchFamily="50" charset="0"/>
            </a:endParaRPr>
          </a:p>
        </p:txBody>
      </p:sp>
      <p:grpSp>
        <p:nvGrpSpPr>
          <p:cNvPr id="15380" name="8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5381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1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11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107504" y="1008088"/>
            <a:ext cx="8730358" cy="620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5125" indent="-365125">
              <a:defRPr/>
            </a:pPr>
            <a:r>
              <a:rPr lang="es-MX" sz="2400" b="1" dirty="0" smtClean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8</a:t>
            </a:r>
            <a:r>
              <a:rPr lang="es-MX" sz="2400" b="1" dirty="0">
                <a:solidFill>
                  <a:srgbClr val="006600"/>
                </a:solidFill>
                <a:latin typeface="Soberana Sans" pitchFamily="50" charset="0"/>
                <a:cs typeface="Arial" panose="020B0604020202020204" pitchFamily="34" charset="0"/>
              </a:rPr>
              <a:t>. ¿Cuales son los Apoyos adicionales para los OSSE de Ahorro y Crédito (Banca Social)? </a:t>
            </a:r>
          </a:p>
          <a:p>
            <a:pPr>
              <a:defRPr/>
            </a:pPr>
            <a:endParaRPr lang="es-MX" sz="2000" b="1" dirty="0">
              <a:solidFill>
                <a:srgbClr val="006600"/>
              </a:solidFill>
              <a:latin typeface="Soberana Sans" pitchFamily="50" charset="0"/>
              <a:cs typeface="Arial" panose="020B0604020202020204" pitchFamily="34" charset="0"/>
            </a:endParaRPr>
          </a:p>
        </p:txBody>
      </p:sp>
      <p:sp>
        <p:nvSpPr>
          <p:cNvPr id="16389" name="3 CuadroTexto"/>
          <p:cNvSpPr txBox="1">
            <a:spLocks noChangeArrowheads="1"/>
          </p:cNvSpPr>
          <p:nvPr/>
        </p:nvSpPr>
        <p:spPr bwMode="auto">
          <a:xfrm>
            <a:off x="512763" y="1706563"/>
            <a:ext cx="88122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1700" b="1">
                <a:latin typeface="Soberana Sans" pitchFamily="50" charset="0"/>
              </a:rPr>
              <a:t>Eventos de capacitación para Banca Social (apoyos en especie)</a:t>
            </a:r>
            <a:endParaRPr lang="es-MX" altLang="es-MX" sz="1700">
              <a:latin typeface="Soberana Sans" pitchFamily="50" charset="0"/>
            </a:endParaRPr>
          </a:p>
        </p:txBody>
      </p:sp>
      <p:graphicFrame>
        <p:nvGraphicFramePr>
          <p:cNvPr id="12" name="Tabla 1"/>
          <p:cNvGraphicFramePr>
            <a:graphicFrameLocks noGrp="1"/>
          </p:cNvGraphicFramePr>
          <p:nvPr/>
        </p:nvGraphicFramePr>
        <p:xfrm>
          <a:off x="584200" y="2073275"/>
          <a:ext cx="8164513" cy="4660900"/>
        </p:xfrm>
        <a:graphic>
          <a:graphicData uri="http://schemas.openxmlformats.org/drawingml/2006/table">
            <a:tbl>
              <a:tblPr/>
              <a:tblGrid>
                <a:gridCol w="2177204"/>
                <a:gridCol w="3265805"/>
                <a:gridCol w="2721504"/>
              </a:tblGrid>
              <a:tr h="267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Submodalidad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Soberana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Monto Máximo (pesos)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Frecuencia 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92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III.4.1.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Realización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de cursos, talleres, seminarios, diplomados, foros de formación e intercambio de experiencias, propuestos y organizados por el INAES, a nivel nacional o internacional.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El monto se establecerá conforme al presupuesto que para cada evento o programa autorice el Comité Técnico Nacional, a propuesta de la Coordinación General de Finanzas Populares y podrá incluir la contratación de servicios y/o suministro de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bienes.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Soberana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Hasta </a:t>
                      </a:r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3 apoyos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 por OSSE de ahorro y crédito por ejercicio fiscal.</a:t>
                      </a:r>
                      <a: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</a:br>
                      <a:r>
                        <a:rPr lang="es-MX" sz="1600" b="1" i="0" u="none" strike="noStrike" dirty="0">
                          <a:solidFill>
                            <a:srgbClr val="FF33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MX" sz="1600" b="1" i="0" u="none" strike="noStrike" dirty="0">
                          <a:solidFill>
                            <a:srgbClr val="FF33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</a:br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Hasta 6 apoyos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 por ejercicio fiscal, si se trata de</a:t>
                      </a:r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 OSSE de ahorro y crédito que tengan entre sus socias y socios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 a integrantes de OSSE beneficiarios del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INAES adheridos 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al ECA y que acrediten haberles brindado servicios de educación financiera y/u otorgado créditos para proyectos productivos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Soberana Sans" panose="02000000000000000000" pitchFamily="50" charset="0"/>
                          <a:cs typeface="Arial" panose="020B0604020202020204" pitchFamily="34" charset="0"/>
                        </a:rPr>
                        <a:t>empresas sociales.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Soberana Sans" panose="02000000000000000000" pitchFamily="50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6404" name="6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6405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1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CuadroTexto"/>
          <p:cNvSpPr txBox="1"/>
          <p:nvPr/>
        </p:nvSpPr>
        <p:spPr>
          <a:xfrm>
            <a:off x="120650" y="1893888"/>
            <a:ext cx="64674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Soberana Sans" panose="02000000000000000000" pitchFamily="50" charset="0"/>
                <a:cs typeface="Arial" pitchFamily="34" charset="0"/>
              </a:rPr>
              <a:t>Los OSSE de Ahorro y crédito que quieran acceder al número de apoyos adicionales establecidos para la Banca Social, deberán presentar: </a:t>
            </a:r>
          </a:p>
          <a:p>
            <a:pPr algn="just">
              <a:defRPr/>
            </a:pPr>
            <a:endParaRPr lang="es-MX" sz="1600" b="1" dirty="0">
              <a:latin typeface="Soberana Sans" panose="02000000000000000000" pitchFamily="50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sz="1600" b="1" dirty="0">
                <a:latin typeface="Soberana Sans" panose="02000000000000000000" pitchFamily="50" charset="0"/>
                <a:cs typeface="Arial" pitchFamily="34" charset="0"/>
              </a:rPr>
              <a:t>Informe firmado </a:t>
            </a:r>
            <a:r>
              <a:rPr lang="es-MX" sz="1600" dirty="0">
                <a:latin typeface="Soberana Sans" panose="02000000000000000000" pitchFamily="50" charset="0"/>
                <a:cs typeface="Arial" pitchFamily="34" charset="0"/>
              </a:rPr>
              <a:t>por la o el representante legal relativo a las actividades realizadas en el marco de la </a:t>
            </a:r>
            <a:r>
              <a:rPr lang="es-MX" sz="1600" b="1" dirty="0">
                <a:latin typeface="Soberana Sans" panose="02000000000000000000" pitchFamily="50" charset="0"/>
                <a:cs typeface="Arial" pitchFamily="34" charset="0"/>
              </a:rPr>
              <a:t>educación financiera</a:t>
            </a:r>
            <a:r>
              <a:rPr lang="es-MX" sz="1600" dirty="0">
                <a:latin typeface="Soberana Sans" panose="02000000000000000000" pitchFamily="50" charset="0"/>
                <a:cs typeface="Arial" pitchFamily="34" charset="0"/>
              </a:rPr>
              <a:t> proporcionada, acompañado de lo siguiente: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es-MX" sz="1600" dirty="0">
              <a:latin typeface="Soberana Sans" panose="02000000000000000000" pitchFamily="50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s-MX" sz="1600" b="1" dirty="0">
                <a:latin typeface="Soberana Sans" panose="02000000000000000000" pitchFamily="50" charset="0"/>
                <a:cs typeface="Arial" pitchFamily="34" charset="0"/>
              </a:rPr>
              <a:t>Copia de las listas de asistencia </a:t>
            </a:r>
            <a:r>
              <a:rPr lang="es-MX" sz="1600" dirty="0">
                <a:latin typeface="Soberana Sans" panose="02000000000000000000" pitchFamily="50" charset="0"/>
                <a:cs typeface="Arial" pitchFamily="34" charset="0"/>
              </a:rPr>
              <a:t>respectivas que incluyan: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s-MX" sz="1600" dirty="0">
              <a:latin typeface="Soberana Sans" panose="02000000000000000000" pitchFamily="50" charset="0"/>
              <a:cs typeface="Arial" pitchFamily="34" charset="0"/>
            </a:endParaRPr>
          </a:p>
          <a:p>
            <a:pPr marL="533400" indent="-26670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latin typeface="Soberana Sans" panose="02000000000000000000" pitchFamily="50" charset="0"/>
                <a:cs typeface="Arial" pitchFamily="34" charset="0"/>
              </a:rPr>
              <a:t>El nombre completo, CURP y firma de las y/o los participantes.</a:t>
            </a:r>
          </a:p>
          <a:p>
            <a:pPr marL="533400" indent="-26670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latin typeface="Soberana Sans" panose="02000000000000000000" pitchFamily="50" charset="0"/>
                <a:cs typeface="Arial" pitchFamily="34" charset="0"/>
              </a:rPr>
              <a:t>Nombre o razón social del OSSE al que pertenecen. </a:t>
            </a:r>
          </a:p>
          <a:p>
            <a:pPr marL="533400" indent="-266700"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latin typeface="Soberana Sans" panose="02000000000000000000" pitchFamily="50" charset="0"/>
                <a:cs typeface="Arial" pitchFamily="34" charset="0"/>
              </a:rPr>
              <a:t>Fecha de las sesiones llevadas a cabo. </a:t>
            </a:r>
          </a:p>
        </p:txBody>
      </p:sp>
      <p:sp>
        <p:nvSpPr>
          <p:cNvPr id="17411" name="11 Rectángulo"/>
          <p:cNvSpPr>
            <a:spLocks noChangeArrowheads="1"/>
          </p:cNvSpPr>
          <p:nvPr/>
        </p:nvSpPr>
        <p:spPr bwMode="auto">
          <a:xfrm>
            <a:off x="120650" y="5680075"/>
            <a:ext cx="877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MX" altLang="es-MX" sz="1600" b="1">
                <a:latin typeface="Soberana Sans" pitchFamily="50" charset="0"/>
              </a:rPr>
              <a:t>Tratándose de créditos otorgados</a:t>
            </a:r>
            <a:r>
              <a:rPr lang="es-MX" altLang="es-MX" sz="1600">
                <a:latin typeface="Soberana Sans" pitchFamily="50" charset="0"/>
              </a:rPr>
              <a:t> para proyectos productivos a empresas sociales, el documento donde se acredite que alguna socia o socio integrante de un OSSE beneficiario del </a:t>
            </a:r>
            <a:r>
              <a:rPr lang="es-MX" altLang="es-MX" sz="1600" b="1">
                <a:latin typeface="Soberana Sans" pitchFamily="50" charset="0"/>
              </a:rPr>
              <a:t>INAES</a:t>
            </a:r>
            <a:r>
              <a:rPr lang="es-MX" altLang="es-MX" sz="1600">
                <a:latin typeface="Soberana Sans" pitchFamily="50" charset="0"/>
              </a:rPr>
              <a:t> recibió un crédito productivo posterior al apoyo otorgado por el INAES.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07504" y="1080096"/>
            <a:ext cx="7560840" cy="620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9263" indent="-449263"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9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. ¿De que forma los OSSE de ahorro y crédito  acreditan su participación en el ECA?.</a:t>
            </a:r>
            <a:endParaRPr lang="es-MX" sz="2400" b="1" dirty="0">
              <a:solidFill>
                <a:srgbClr val="006600"/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  <p:grpSp>
        <p:nvGrpSpPr>
          <p:cNvPr id="17415" name="7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7423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10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11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grpSp>
        <p:nvGrpSpPr>
          <p:cNvPr id="17416" name="16 Grupo"/>
          <p:cNvGrpSpPr>
            <a:grpSpLocks/>
          </p:cNvGrpSpPr>
          <p:nvPr/>
        </p:nvGrpSpPr>
        <p:grpSpPr bwMode="auto">
          <a:xfrm>
            <a:off x="6507163" y="2708275"/>
            <a:ext cx="2457450" cy="2420938"/>
            <a:chOff x="6507304" y="3154369"/>
            <a:chExt cx="2457184" cy="2420387"/>
          </a:xfrm>
        </p:grpSpPr>
        <p:grpSp>
          <p:nvGrpSpPr>
            <p:cNvPr id="17417" name="13 Grupo"/>
            <p:cNvGrpSpPr>
              <a:grpSpLocks/>
            </p:cNvGrpSpPr>
            <p:nvPr/>
          </p:nvGrpSpPr>
          <p:grpSpPr bwMode="auto">
            <a:xfrm>
              <a:off x="6507304" y="3154369"/>
              <a:ext cx="2457184" cy="2420387"/>
              <a:chOff x="6507304" y="3154369"/>
              <a:chExt cx="2457184" cy="2420387"/>
            </a:xfrm>
          </p:grpSpPr>
          <p:pic>
            <p:nvPicPr>
              <p:cNvPr id="17419" name="2 Imagen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44" t="7834" r="17905" b="7297"/>
              <a:stretch>
                <a:fillRect/>
              </a:stretch>
            </p:blipFill>
            <p:spPr bwMode="auto">
              <a:xfrm>
                <a:off x="6653272" y="3467595"/>
                <a:ext cx="1944463" cy="134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3 Imagen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7304" y="3154369"/>
                <a:ext cx="633376" cy="509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4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2144" y="3212978"/>
                <a:ext cx="392014" cy="392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2" name="6 Imagen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7" t="9587" r="3169" b="6972"/>
              <a:stretch>
                <a:fillRect/>
              </a:stretch>
            </p:blipFill>
            <p:spPr bwMode="auto">
              <a:xfrm>
                <a:off x="7925498" y="4908682"/>
                <a:ext cx="1038990" cy="666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18" name="14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9441" r="9869" b="6870"/>
            <a:stretch>
              <a:fillRect/>
            </a:stretch>
          </p:blipFill>
          <p:spPr bwMode="auto">
            <a:xfrm>
              <a:off x="6563593" y="4934431"/>
              <a:ext cx="705660" cy="61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535113"/>
            <a:ext cx="12080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2 Flecha derecha"/>
          <p:cNvSpPr/>
          <p:nvPr/>
        </p:nvSpPr>
        <p:spPr>
          <a:xfrm>
            <a:off x="179388" y="2520950"/>
            <a:ext cx="528637" cy="3540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600" b="1" dirty="0">
                <a:solidFill>
                  <a:schemeClr val="bg1"/>
                </a:solidFill>
                <a:cs typeface="Arial" panose="020B0604020202020204" pitchFamily="34" charset="0"/>
              </a:rPr>
              <a:t>Inici</a:t>
            </a:r>
            <a:r>
              <a:rPr lang="es-MX" sz="675" b="1" dirty="0">
                <a:solidFill>
                  <a:schemeClr val="bg1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18436" name="5 Rectángulo"/>
          <p:cNvSpPr>
            <a:spLocks noChangeArrowheads="1"/>
          </p:cNvSpPr>
          <p:nvPr/>
        </p:nvSpPr>
        <p:spPr bwMode="auto">
          <a:xfrm>
            <a:off x="830263" y="2257425"/>
            <a:ext cx="1412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>
                <a:latin typeface="Soberana Sans" pitchFamily="50" charset="0"/>
              </a:rPr>
              <a:t>El INAES brinda información a los OSSE, que deciden adherirse al ECA referente al proceso de adhesión al Esquema de conformidad con el </a:t>
            </a:r>
            <a:r>
              <a:rPr lang="es-MX" altLang="es-MX" sz="900" b="1">
                <a:latin typeface="Soberana Sans" pitchFamily="50" charset="0"/>
              </a:rPr>
              <a:t>anexo 11 de las R.O.V.</a:t>
            </a:r>
            <a:endParaRPr lang="es-MX" altLang="es-MX" sz="900">
              <a:latin typeface="Soberana Sans" pitchFamily="50" charset="0"/>
            </a:endParaRPr>
          </a:p>
        </p:txBody>
      </p:sp>
      <p:pic>
        <p:nvPicPr>
          <p:cNvPr id="14" name="Picture 2" descr="http://www.busybeetxmovers.com/blog/wp-content/uploads/2014/04/moving-checkli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970" y="1484524"/>
            <a:ext cx="1163802" cy="822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8" name="9 Grupo"/>
          <p:cNvGrpSpPr>
            <a:grpSpLocks/>
          </p:cNvGrpSpPr>
          <p:nvPr/>
        </p:nvGrpSpPr>
        <p:grpSpPr bwMode="auto">
          <a:xfrm>
            <a:off x="2312988" y="1763713"/>
            <a:ext cx="412750" cy="1036637"/>
            <a:chOff x="2494883" y="420430"/>
            <a:chExt cx="415324" cy="2310549"/>
          </a:xfrm>
        </p:grpSpPr>
        <p:sp>
          <p:nvSpPr>
            <p:cNvPr id="18" name="17 Flecha derecha"/>
            <p:cNvSpPr/>
            <p:nvPr/>
          </p:nvSpPr>
          <p:spPr>
            <a:xfrm>
              <a:off x="2494883" y="2270992"/>
              <a:ext cx="392960" cy="459987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lecha derecha 4"/>
            <p:cNvSpPr/>
            <p:nvPr/>
          </p:nvSpPr>
          <p:spPr>
            <a:xfrm>
              <a:off x="2635454" y="420430"/>
              <a:ext cx="274753" cy="275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350">
                <a:cs typeface="Arial" panose="020B0604020202020204" pitchFamily="34" charset="0"/>
              </a:endParaRPr>
            </a:p>
          </p:txBody>
        </p:sp>
      </p:grpSp>
      <p:sp>
        <p:nvSpPr>
          <p:cNvPr id="18439" name="5 Rectángulo"/>
          <p:cNvSpPr>
            <a:spLocks noChangeArrowheads="1"/>
          </p:cNvSpPr>
          <p:nvPr/>
        </p:nvSpPr>
        <p:spPr bwMode="auto">
          <a:xfrm>
            <a:off x="2825750" y="2408238"/>
            <a:ext cx="15303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>
                <a:latin typeface="Soberana Sans" pitchFamily="50" charset="0"/>
              </a:rPr>
              <a:t>La Delegación levantará acta circunstanciada de la asesoría, la cual deberá contener los nombres y firmas de las partes que intervinieron en ella.</a:t>
            </a:r>
          </a:p>
        </p:txBody>
      </p:sp>
      <p:sp>
        <p:nvSpPr>
          <p:cNvPr id="21" name="17 Flecha derecha"/>
          <p:cNvSpPr/>
          <p:nvPr/>
        </p:nvSpPr>
        <p:spPr>
          <a:xfrm>
            <a:off x="4530725" y="2592388"/>
            <a:ext cx="404813" cy="211137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0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441" name="Imagen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1412875"/>
            <a:ext cx="10810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27 Rectángulo"/>
          <p:cNvSpPr>
            <a:spLocks noChangeArrowheads="1"/>
          </p:cNvSpPr>
          <p:nvPr/>
        </p:nvSpPr>
        <p:spPr bwMode="auto">
          <a:xfrm>
            <a:off x="5067300" y="2133600"/>
            <a:ext cx="13938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>
                <a:latin typeface="Soberana Sans" pitchFamily="50" charset="0"/>
              </a:rPr>
              <a:t>La Delegación entregará el Formato de Adhesión al ECA </a:t>
            </a:r>
            <a:r>
              <a:rPr lang="es-MX" altLang="es-MX" sz="900" b="1">
                <a:latin typeface="Soberana Sans" pitchFamily="50" charset="0"/>
              </a:rPr>
              <a:t>(anexo 12) </a:t>
            </a:r>
            <a:r>
              <a:rPr lang="es-MX" altLang="es-MX" sz="900">
                <a:latin typeface="Soberana Sans" pitchFamily="50" charset="0"/>
              </a:rPr>
              <a:t>y el Modelo de </a:t>
            </a:r>
            <a:r>
              <a:rPr lang="es-MX" altLang="es-MX" sz="900" b="1">
                <a:latin typeface="Soberana Sans" pitchFamily="50" charset="0"/>
              </a:rPr>
              <a:t>Calendario</a:t>
            </a:r>
            <a:r>
              <a:rPr lang="es-MX" altLang="es-MX" sz="900">
                <a:latin typeface="Soberana Sans" pitchFamily="50" charset="0"/>
              </a:rPr>
              <a:t> de Capitalización del ECA a los OSSE interesados.</a:t>
            </a:r>
            <a:r>
              <a:rPr lang="es-MX" altLang="es-MX" sz="900" b="1">
                <a:latin typeface="Soberana Sans" pitchFamily="50" charset="0"/>
              </a:rPr>
              <a:t> </a:t>
            </a:r>
          </a:p>
        </p:txBody>
      </p:sp>
      <p:sp>
        <p:nvSpPr>
          <p:cNvPr id="24" name="17 Flecha derecha"/>
          <p:cNvSpPr/>
          <p:nvPr/>
        </p:nvSpPr>
        <p:spPr>
          <a:xfrm>
            <a:off x="6589713" y="2592388"/>
            <a:ext cx="404812" cy="212725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0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444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600200"/>
            <a:ext cx="92868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CuadroTexto 4"/>
          <p:cNvSpPr txBox="1">
            <a:spLocks noChangeArrowheads="1"/>
          </p:cNvSpPr>
          <p:nvPr/>
        </p:nvSpPr>
        <p:spPr bwMode="auto">
          <a:xfrm>
            <a:off x="7280275" y="2378075"/>
            <a:ext cx="164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>
                <a:latin typeface="Soberana Sans" pitchFamily="50" charset="0"/>
              </a:rPr>
              <a:t>El OSSE deberá </a:t>
            </a:r>
            <a:r>
              <a:rPr lang="es-MX" altLang="es-MX" sz="900" b="1">
                <a:latin typeface="Soberana Sans" pitchFamily="50" charset="0"/>
              </a:rPr>
              <a:t>abrir una cuenta </a:t>
            </a:r>
            <a:r>
              <a:rPr lang="es-MX" altLang="es-MX" sz="900">
                <a:latin typeface="Soberana Sans" pitchFamily="50" charset="0"/>
              </a:rPr>
              <a:t>en la Entidad Financiera elegida que será utilizada </a:t>
            </a:r>
            <a:r>
              <a:rPr lang="es-MX" altLang="es-MX" sz="900" b="1">
                <a:latin typeface="Soberana Sans" pitchFamily="50" charset="0"/>
              </a:rPr>
              <a:t>exclusivamente para realizar los depósitos a capitalizar.</a:t>
            </a:r>
          </a:p>
        </p:txBody>
      </p:sp>
      <p:grpSp>
        <p:nvGrpSpPr>
          <p:cNvPr id="18446" name="25 Grupo"/>
          <p:cNvGrpSpPr>
            <a:grpSpLocks/>
          </p:cNvGrpSpPr>
          <p:nvPr/>
        </p:nvGrpSpPr>
        <p:grpSpPr bwMode="auto">
          <a:xfrm>
            <a:off x="7305675" y="2492375"/>
            <a:ext cx="969963" cy="1252538"/>
            <a:chOff x="6597999" y="1277676"/>
            <a:chExt cx="2036025" cy="1323474"/>
          </a:xfrm>
        </p:grpSpPr>
        <p:sp>
          <p:nvSpPr>
            <p:cNvPr id="28" name="29 Flecha derecha"/>
            <p:cNvSpPr/>
            <p:nvPr/>
          </p:nvSpPr>
          <p:spPr>
            <a:xfrm rot="5400000">
              <a:off x="8207840" y="2174966"/>
              <a:ext cx="392513" cy="459855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lecha derecha 4"/>
            <p:cNvSpPr/>
            <p:nvPr/>
          </p:nvSpPr>
          <p:spPr>
            <a:xfrm>
              <a:off x="6597999" y="1277676"/>
              <a:ext cx="276580" cy="275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350">
                <a:cs typeface="Arial" panose="020B0604020202020204" pitchFamily="34" charset="0"/>
              </a:endParaRPr>
            </a:p>
          </p:txBody>
        </p:sp>
      </p:grpSp>
      <p:pic>
        <p:nvPicPr>
          <p:cNvPr id="18447" name="Imagen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3813175"/>
            <a:ext cx="1422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CuadroTexto 6"/>
          <p:cNvSpPr txBox="1">
            <a:spLocks noChangeArrowheads="1"/>
          </p:cNvSpPr>
          <p:nvPr/>
        </p:nvSpPr>
        <p:spPr bwMode="auto">
          <a:xfrm>
            <a:off x="6888163" y="4683125"/>
            <a:ext cx="2171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MX" sz="900">
                <a:latin typeface="Soberana Sans" pitchFamily="50" charset="0"/>
              </a:rPr>
              <a:t>El OSSE entrega a la Delegación el anexo 12, Calendario de Capitalización debidamente requisitados por la persona designada como Representante Legal o Social y copia del contrato o documento análogo suscrito con la entidad financiera elegida </a:t>
            </a:r>
            <a:r>
              <a:rPr lang="es-MX" altLang="es-MX" sz="900" b="1">
                <a:latin typeface="Soberana Sans" pitchFamily="50" charset="0"/>
              </a:rPr>
              <a:t>el mismo día que formalice  </a:t>
            </a:r>
            <a:r>
              <a:rPr lang="es-MX" altLang="es-MX" sz="900">
                <a:latin typeface="Soberana Sans" pitchFamily="50" charset="0"/>
              </a:rPr>
              <a:t>el</a:t>
            </a:r>
            <a:r>
              <a:rPr lang="es-MX" altLang="es-MX" sz="900" b="1">
                <a:latin typeface="Soberana Sans" pitchFamily="50" charset="0"/>
              </a:rPr>
              <a:t> Modelo del Instrumento Jurídico.</a:t>
            </a:r>
            <a:endParaRPr lang="es-MX" altLang="es-MX" sz="900">
              <a:latin typeface="Soberana Sans" pitchFamily="50" charset="0"/>
            </a:endParaRPr>
          </a:p>
        </p:txBody>
      </p:sp>
      <p:pic>
        <p:nvPicPr>
          <p:cNvPr id="18449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60788"/>
            <a:ext cx="142716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47 Rectángulo"/>
          <p:cNvSpPr/>
          <p:nvPr/>
        </p:nvSpPr>
        <p:spPr>
          <a:xfrm>
            <a:off x="4221163" y="4632325"/>
            <a:ext cx="2295525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8588" indent="-128588" algn="ctr">
              <a:buFont typeface="Wingdings" panose="05000000000000000000" pitchFamily="2" charset="2"/>
              <a:buChar char="v"/>
              <a:defRPr/>
            </a:pP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El OSSE, para efecto de comprobación  de su capitalización, entregará a la Delegación respectiva,</a:t>
            </a:r>
          </a:p>
          <a:p>
            <a:pPr algn="ctr">
              <a:defRPr/>
            </a:pP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copia de su estado de cuenta o </a:t>
            </a:r>
            <a:r>
              <a:rPr lang="es-MX" sz="900" b="1" dirty="0">
                <a:latin typeface="Soberana Sans" panose="02000000000000000000" pitchFamily="50" charset="0"/>
                <a:cs typeface="Arial" pitchFamily="34" charset="0"/>
              </a:rPr>
              <a:t>documento análogo </a:t>
            </a: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(constancia</a:t>
            </a:r>
            <a:r>
              <a:rPr lang="es-MX" sz="900" b="1" dirty="0">
                <a:latin typeface="Soberana Sans" panose="02000000000000000000" pitchFamily="50" charset="0"/>
                <a:cs typeface="Arial" pitchFamily="34" charset="0"/>
              </a:rPr>
              <a:t>)</a:t>
            </a: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es-ES_tradnl" sz="900" dirty="0">
              <a:latin typeface="Soberana Sans" panose="02000000000000000000" pitchFamily="50" charset="0"/>
              <a:cs typeface="Arial" pitchFamily="34" charset="0"/>
            </a:endParaRPr>
          </a:p>
          <a:p>
            <a:pPr marL="128588" indent="-128588" algn="ctr">
              <a:buFont typeface="Wingdings" panose="05000000000000000000" pitchFamily="2" charset="2"/>
              <a:buChar char="v"/>
              <a:defRPr/>
            </a:pP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 En el caso de los OSSE de Ahorro y Crédito entregarán un </a:t>
            </a:r>
            <a:r>
              <a:rPr lang="es-MX" sz="900" b="1" dirty="0">
                <a:latin typeface="Soberana Sans" panose="02000000000000000000" pitchFamily="50" charset="0"/>
                <a:cs typeface="Arial" pitchFamily="34" charset="0"/>
              </a:rPr>
              <a:t>Informe</a:t>
            </a: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 en el marco de la </a:t>
            </a:r>
            <a:r>
              <a:rPr lang="es-MX" sz="900" b="1" dirty="0">
                <a:latin typeface="Soberana Sans" panose="02000000000000000000" pitchFamily="50" charset="0"/>
                <a:cs typeface="Arial" pitchFamily="34" charset="0"/>
              </a:rPr>
              <a:t>Educación Financiera </a:t>
            </a: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o en su caso</a:t>
            </a:r>
            <a:r>
              <a:rPr lang="es-MX" sz="900" b="1" dirty="0">
                <a:latin typeface="Soberana Sans" panose="02000000000000000000" pitchFamily="50" charset="0"/>
                <a:cs typeface="Arial" pitchFamily="34" charset="0"/>
              </a:rPr>
              <a:t> documento que acredite haber otorgado un crédito productivo a algún integrante del  OSSE.</a:t>
            </a:r>
            <a:endParaRPr lang="es-MX" sz="900" dirty="0">
              <a:latin typeface="Soberana Sans" panose="02000000000000000000" pitchFamily="50" charset="0"/>
              <a:cs typeface="Arial" pitchFamily="34" charset="0"/>
            </a:endParaRPr>
          </a:p>
        </p:txBody>
      </p:sp>
      <p:grpSp>
        <p:nvGrpSpPr>
          <p:cNvPr id="18451" name="34 Grupo"/>
          <p:cNvGrpSpPr>
            <a:grpSpLocks/>
          </p:cNvGrpSpPr>
          <p:nvPr/>
        </p:nvGrpSpPr>
        <p:grpSpPr bwMode="auto">
          <a:xfrm>
            <a:off x="6434138" y="3514725"/>
            <a:ext cx="730250" cy="1858963"/>
            <a:chOff x="5052598" y="2274337"/>
            <a:chExt cx="593234" cy="3886950"/>
          </a:xfrm>
        </p:grpSpPr>
        <p:sp>
          <p:nvSpPr>
            <p:cNvPr id="35" name="34 Flecha derecha"/>
            <p:cNvSpPr/>
            <p:nvPr/>
          </p:nvSpPr>
          <p:spPr>
            <a:xfrm rot="10800000">
              <a:off x="5052598" y="5699897"/>
              <a:ext cx="393340" cy="461390"/>
            </a:xfrm>
            <a:prstGeom prst="rightArrow">
              <a:avLst>
                <a:gd name="adj1" fmla="val 60000"/>
                <a:gd name="adj2" fmla="val 50000"/>
              </a:avLst>
            </a:prstGeom>
            <a:gradFill flip="none" rotWithShape="0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lecha derecha 4"/>
            <p:cNvSpPr/>
            <p:nvPr/>
          </p:nvSpPr>
          <p:spPr>
            <a:xfrm rot="21600000">
              <a:off x="5371138" y="2274337"/>
              <a:ext cx="274694" cy="2755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350">
                <a:cs typeface="Arial" panose="020B0604020202020204" pitchFamily="34" charset="0"/>
              </a:endParaRPr>
            </a:p>
          </p:txBody>
        </p:sp>
      </p:grpSp>
      <p:sp>
        <p:nvSpPr>
          <p:cNvPr id="37" name="34 Flecha derecha"/>
          <p:cNvSpPr/>
          <p:nvPr/>
        </p:nvSpPr>
        <p:spPr>
          <a:xfrm rot="10800000">
            <a:off x="3848100" y="5126038"/>
            <a:ext cx="508000" cy="247650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0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453" name="Imagen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746500"/>
            <a:ext cx="133826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42 Rectángulo"/>
          <p:cNvSpPr/>
          <p:nvPr/>
        </p:nvSpPr>
        <p:spPr>
          <a:xfrm>
            <a:off x="2339975" y="4797425"/>
            <a:ext cx="1584325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La Delegación recibe y revisa la documentación de los OSSE y de los OSSE A/C, la cual enviará  en archivos digitalizados a la CGFP. </a:t>
            </a:r>
            <a:r>
              <a:rPr lang="es-MX" sz="1050" b="1" dirty="0">
                <a:latin typeface="Soberana Sans" panose="02000000000000000000" pitchFamily="50" charset="0"/>
                <a:cs typeface="Arial" pitchFamily="34" charset="0"/>
              </a:rPr>
              <a:t>cgfp_eca@inaes.gob.mx</a:t>
            </a:r>
          </a:p>
        </p:txBody>
      </p:sp>
      <p:sp>
        <p:nvSpPr>
          <p:cNvPr id="41" name="37 Rectángulo"/>
          <p:cNvSpPr/>
          <p:nvPr/>
        </p:nvSpPr>
        <p:spPr>
          <a:xfrm>
            <a:off x="395536" y="4876418"/>
            <a:ext cx="1444826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900" dirty="0">
                <a:latin typeface="Soberana Sans" panose="02000000000000000000" pitchFamily="50" charset="0"/>
                <a:cs typeface="Arial" pitchFamily="34" charset="0"/>
              </a:rPr>
              <a:t>La CGFP, recibe, revisa y registra en forma sistemática la información contenida en los documentos remitidos por las Delegaciones.</a:t>
            </a:r>
            <a:endParaRPr lang="es-MX" sz="1050" strike="sngStrike" dirty="0">
              <a:solidFill>
                <a:srgbClr val="FF0000"/>
              </a:solidFill>
              <a:latin typeface="Soberana Sans" panose="02000000000000000000" pitchFamily="50" charset="0"/>
              <a:cs typeface="Arial" pitchFamily="34" charset="0"/>
            </a:endParaRPr>
          </a:p>
        </p:txBody>
      </p:sp>
      <p:sp>
        <p:nvSpPr>
          <p:cNvPr id="42" name="34 Flecha derecha"/>
          <p:cNvSpPr/>
          <p:nvPr/>
        </p:nvSpPr>
        <p:spPr>
          <a:xfrm rot="10800000">
            <a:off x="1889125" y="5126038"/>
            <a:ext cx="450850" cy="247650"/>
          </a:xfrm>
          <a:prstGeom prst="rightArrow">
            <a:avLst>
              <a:gd name="adj1" fmla="val 60000"/>
              <a:gd name="adj2" fmla="val 50000"/>
            </a:avLst>
          </a:prstGeom>
          <a:gradFill flip="none" rotWithShape="0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Título 1"/>
          <p:cNvSpPr txBox="1">
            <a:spLocks/>
          </p:cNvSpPr>
          <p:nvPr/>
        </p:nvSpPr>
        <p:spPr>
          <a:xfrm>
            <a:off x="2555776" y="124657"/>
            <a:ext cx="5014261" cy="5851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</a:rPr>
              <a:t> 10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.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Procedimiento 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ECA-2018.</a:t>
            </a:r>
            <a:endParaRPr lang="es-MX" sz="2400" b="1" dirty="0">
              <a:solidFill>
                <a:srgbClr val="006600"/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MX" sz="2850" b="1" dirty="0">
              <a:solidFill>
                <a:srgbClr val="006600"/>
              </a:solidFill>
            </a:endParaRPr>
          </a:p>
        </p:txBody>
      </p:sp>
      <p:grpSp>
        <p:nvGrpSpPr>
          <p:cNvPr id="18460" name="37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8462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3" name="43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4" name="44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45 Imagen"/>
            <p:cNvPicPr>
              <a:picLocks noChangeAspect="1"/>
            </p:cNvPicPr>
            <p:nvPr/>
          </p:nvPicPr>
          <p:blipFill rotWithShape="1">
            <a:blip r:embed="rId1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pic>
        <p:nvPicPr>
          <p:cNvPr id="18461" name="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716338"/>
            <a:ext cx="11842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ángulo 2"/>
          <p:cNvSpPr>
            <a:spLocks noChangeArrowheads="1"/>
          </p:cNvSpPr>
          <p:nvPr/>
        </p:nvSpPr>
        <p:spPr bwMode="auto">
          <a:xfrm>
            <a:off x="-36513" y="1052513"/>
            <a:ext cx="36004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CAROL NAVA MÉNDEZ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cnavam@inaes.gob.mx</a:t>
            </a:r>
          </a:p>
        </p:txBody>
      </p:sp>
      <p:sp>
        <p:nvSpPr>
          <p:cNvPr id="3" name="Rectángulo 1"/>
          <p:cNvSpPr>
            <a:spLocks noChangeArrowheads="1"/>
          </p:cNvSpPr>
          <p:nvPr/>
        </p:nvSpPr>
        <p:spPr bwMode="auto">
          <a:xfrm>
            <a:off x="2420938" y="638175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800" b="1">
                <a:solidFill>
                  <a:schemeClr val="tx2"/>
                </a:solidFill>
                <a:latin typeface="Soberana Texto" pitchFamily="50" charset="0"/>
                <a:hlinkClick r:id="rId2"/>
              </a:rPr>
              <a:t>ecadigital2012@yahoo.com.mx</a:t>
            </a:r>
            <a:endParaRPr lang="es-ES" altLang="es-MX" sz="1800" b="1">
              <a:solidFill>
                <a:schemeClr val="tx2"/>
              </a:solidFill>
              <a:latin typeface="Soberana Texto" pitchFamily="50" charset="0"/>
            </a:endParaRPr>
          </a:p>
        </p:txBody>
      </p:sp>
      <p:grpSp>
        <p:nvGrpSpPr>
          <p:cNvPr id="19460" name="5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9468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7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8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sp>
        <p:nvSpPr>
          <p:cNvPr id="11" name="Rectángulo 2"/>
          <p:cNvSpPr>
            <a:spLocks noChangeArrowheads="1"/>
          </p:cNvSpPr>
          <p:nvPr/>
        </p:nvSpPr>
        <p:spPr bwMode="auto">
          <a:xfrm>
            <a:off x="5400675" y="1052513"/>
            <a:ext cx="3779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PABLO AHUMADA ROJAS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pahumadar@inaes.gob.mx</a:t>
            </a:r>
            <a:endParaRPr lang="es-ES" altLang="es-MX" sz="2000" b="1" dirty="0" smtClean="0">
              <a:solidFill>
                <a:srgbClr val="002060"/>
              </a:solidFill>
              <a:latin typeface="Soberana Sans" pitchFamily="50" charset="0"/>
              <a:cs typeface="Arial" pitchFamily="34" charset="0"/>
            </a:endParaRPr>
          </a:p>
        </p:txBody>
      </p:sp>
      <p:sp>
        <p:nvSpPr>
          <p:cNvPr id="12" name="Rectángulo 2"/>
          <p:cNvSpPr>
            <a:spLocks noChangeArrowheads="1"/>
          </p:cNvSpPr>
          <p:nvPr/>
        </p:nvSpPr>
        <p:spPr bwMode="auto">
          <a:xfrm>
            <a:off x="4406900" y="5457825"/>
            <a:ext cx="4773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J. GUILLERMO 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GARCÍA ANDRADE</a:t>
            </a: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jguillermog@inaes.gob.mx</a:t>
            </a:r>
          </a:p>
        </p:txBody>
      </p:sp>
      <p:sp>
        <p:nvSpPr>
          <p:cNvPr id="13" name="Rectángulo 2"/>
          <p:cNvSpPr>
            <a:spLocks noChangeArrowheads="1"/>
          </p:cNvSpPr>
          <p:nvPr/>
        </p:nvSpPr>
        <p:spPr bwMode="auto">
          <a:xfrm>
            <a:off x="-36513" y="5476875"/>
            <a:ext cx="4743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berana Sans" pitchFamily="50" charset="0"/>
                <a:cs typeface="Arial" pitchFamily="34" charset="0"/>
              </a:rPr>
              <a:t>CONCEPCION IBÁÑEZ SALAZAR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627784" y="1729652"/>
            <a:ext cx="35573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GRACIAS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632285" y="3058380"/>
            <a:ext cx="33158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ECATEL: 01-55-26-36-41-00</a:t>
            </a:r>
          </a:p>
          <a:p>
            <a:pPr algn="ctr">
              <a:defRPr/>
            </a:pPr>
            <a:r>
              <a:rPr lang="es-MX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EXTS. 4252, 4272 Y 5149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803653" y="4428434"/>
            <a:ext cx="297389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Interior de la República:</a:t>
            </a:r>
          </a:p>
          <a:p>
            <a:pPr algn="ctr">
              <a:defRPr/>
            </a:pPr>
            <a:r>
              <a:rPr lang="es-MX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01-800-48-36-62-37</a:t>
            </a:r>
          </a:p>
        </p:txBody>
      </p:sp>
      <p:pic>
        <p:nvPicPr>
          <p:cNvPr id="19467" name="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527300"/>
            <a:ext cx="246221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59832" y="153991"/>
            <a:ext cx="3033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itchFamily="34" charset="0"/>
              </a:rPr>
              <a:t>1. ¿Que es el ECA?</a:t>
            </a:r>
            <a:endParaRPr lang="es-MX" sz="2400" b="1" strike="sngStrike" dirty="0">
              <a:solidFill>
                <a:srgbClr val="006600"/>
              </a:solidFill>
              <a:latin typeface="Soberana Sans" panose="02000000000000000000" pitchFamily="50" charset="0"/>
              <a:cs typeface="Arial" pitchFamily="34" charset="0"/>
            </a:endParaRPr>
          </a:p>
        </p:txBody>
      </p:sp>
      <p:pic>
        <p:nvPicPr>
          <p:cNvPr id="4099" name="Picture 9" descr="cochi_s-f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44675"/>
            <a:ext cx="15986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</p:pic>
      <p:sp>
        <p:nvSpPr>
          <p:cNvPr id="10" name="6 Rectángulo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Soberana Sans" pitchFamily="50" charset="0"/>
                <a:cs typeface="Arial" pitchFamily="34" charset="0"/>
              </a:rPr>
              <a:t>Es una </a:t>
            </a: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Soberana Sans" pitchFamily="50" charset="0"/>
                <a:cs typeface="Arial" pitchFamily="34" charset="0"/>
              </a:rPr>
              <a:t>estrategia del INAES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Soberana Sans" pitchFamily="50" charset="0"/>
                <a:cs typeface="Arial" pitchFamily="34" charset="0"/>
              </a:rPr>
              <a:t>para favorecer la </a:t>
            </a: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Soberana Sans" pitchFamily="50" charset="0"/>
                <a:cs typeface="Arial" pitchFamily="34" charset="0"/>
              </a:rPr>
              <a:t>inclusión financiera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Soberana Sans" pitchFamily="50" charset="0"/>
                <a:cs typeface="Arial" pitchFamily="34" charset="0"/>
              </a:rPr>
              <a:t> de los </a:t>
            </a:r>
            <a:r>
              <a:rPr lang="es-MX" b="1" dirty="0">
                <a:solidFill>
                  <a:schemeClr val="accent3">
                    <a:lumMod val="75000"/>
                  </a:schemeClr>
                </a:solidFill>
                <a:latin typeface="Soberana Sans" pitchFamily="50" charset="0"/>
                <a:cs typeface="Arial" pitchFamily="34" charset="0"/>
              </a:rPr>
              <a:t>OSSE beneficiarios de apoyos para proyectos productivos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Soberana Sans" pitchFamily="50" charset="0"/>
                <a:cs typeface="Arial" pitchFamily="34" charset="0"/>
              </a:rPr>
              <a:t>.</a:t>
            </a:r>
            <a:endParaRPr lang="es-MX" b="1" strike="sngStrike" dirty="0">
              <a:solidFill>
                <a:schemeClr val="accent3">
                  <a:lumMod val="75000"/>
                </a:schemeClr>
              </a:solidFill>
              <a:latin typeface="Soberana Sans" pitchFamily="50" charset="0"/>
              <a:cs typeface="Arial" pitchFamily="34" charset="0"/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898508" y="1916832"/>
            <a:ext cx="706598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latin typeface="Soberana Sans" pitchFamily="50" charset="0"/>
                <a:cs typeface="Arial" pitchFamily="34" charset="0"/>
              </a:rPr>
              <a:t>A través de este </a:t>
            </a:r>
            <a:r>
              <a:rPr lang="es-MX" b="1" dirty="0">
                <a:latin typeface="Soberana Sans" pitchFamily="50" charset="0"/>
                <a:cs typeface="Arial" pitchFamily="34" charset="0"/>
              </a:rPr>
              <a:t>mecanismo de ahorro</a:t>
            </a:r>
            <a:r>
              <a:rPr lang="es-MX" dirty="0">
                <a:latin typeface="Soberana Sans" pitchFamily="50" charset="0"/>
                <a:cs typeface="Arial" pitchFamily="34" charset="0"/>
              </a:rPr>
              <a:t>, los OSSE podrán </a:t>
            </a:r>
            <a:r>
              <a:rPr lang="es-MX" b="1" dirty="0">
                <a:latin typeface="Soberana Sans" pitchFamily="50" charset="0"/>
                <a:cs typeface="Arial" pitchFamily="34" charset="0"/>
              </a:rPr>
              <a:t>capitalizar</a:t>
            </a:r>
            <a:r>
              <a:rPr lang="es-MX" dirty="0">
                <a:latin typeface="Soberana Sans" pitchFamily="50" charset="0"/>
                <a:cs typeface="Arial" pitchFamily="34" charset="0"/>
              </a:rPr>
              <a:t> los recursos generados por su proyecto productivo, preferentemente en los </a:t>
            </a:r>
            <a:r>
              <a:rPr lang="es-MX" b="1" dirty="0">
                <a:latin typeface="Soberana Sans" pitchFamily="50" charset="0"/>
                <a:cs typeface="Arial" pitchFamily="34" charset="0"/>
              </a:rPr>
              <a:t>OSSE de ahorro y crédito</a:t>
            </a:r>
            <a:r>
              <a:rPr lang="es-MX" dirty="0">
                <a:latin typeface="Soberana Sans" pitchFamily="50" charset="0"/>
                <a:cs typeface="Arial" pitchFamily="34" charset="0"/>
              </a:rPr>
              <a:t> de la Banca Social </a:t>
            </a:r>
            <a:r>
              <a:rPr lang="es-MX" b="1" dirty="0">
                <a:latin typeface="Soberana Sans" pitchFamily="50" charset="0"/>
                <a:cs typeface="Arial" pitchFamily="34" charset="0"/>
              </a:rPr>
              <a:t>autorizados por la Comisión Nacional Bancaria y de Valores</a:t>
            </a:r>
            <a:r>
              <a:rPr lang="es-MX" dirty="0">
                <a:latin typeface="Soberana Sans" pitchFamily="50" charset="0"/>
                <a:cs typeface="Arial" pitchFamily="34" charset="0"/>
              </a:rPr>
              <a:t>, lo que les permitirá:</a:t>
            </a:r>
            <a:endParaRPr lang="es-MX" b="1" strike="sngStrike" dirty="0">
              <a:latin typeface="Soberana Sans" pitchFamily="50" charset="0"/>
              <a:cs typeface="Arial" pitchFamily="34" charset="0"/>
            </a:endParaRPr>
          </a:p>
        </p:txBody>
      </p:sp>
      <p:sp>
        <p:nvSpPr>
          <p:cNvPr id="12" name="2 Rectángulo"/>
          <p:cNvSpPr/>
          <p:nvPr/>
        </p:nvSpPr>
        <p:spPr>
          <a:xfrm>
            <a:off x="577015" y="3933056"/>
            <a:ext cx="8387473" cy="2708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 prst="angle"/>
            <a:extrusionClr>
              <a:schemeClr val="bg1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arenR"/>
              <a:defRPr/>
            </a:pPr>
            <a:r>
              <a:rPr lang="es-MX" sz="1700" b="1" dirty="0">
                <a:latin typeface="Soberana Sans" pitchFamily="50" charset="0"/>
                <a:cs typeface="Arial" pitchFamily="34" charset="0"/>
              </a:rPr>
              <a:t>Acceder y hacer uso de los servicios financieros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s-MX" sz="1700" b="1" dirty="0">
              <a:latin typeface="Soberana Sans" pitchFamily="50" charset="0"/>
              <a:cs typeface="Arial" pitchFamily="34" charset="0"/>
            </a:endParaRPr>
          </a:p>
          <a:p>
            <a:pPr algn="just">
              <a:defRPr/>
            </a:pPr>
            <a:r>
              <a:rPr lang="es-MX" sz="1700" b="1" dirty="0">
                <a:latin typeface="Soberana Sans" pitchFamily="50" charset="0"/>
                <a:cs typeface="Arial" pitchFamily="34" charset="0"/>
              </a:rPr>
              <a:t>2) Incrementar su patrimonio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, ya sea mediante la </a:t>
            </a:r>
            <a:r>
              <a:rPr lang="es-MX" sz="1700" b="1" dirty="0">
                <a:latin typeface="Soberana Sans" pitchFamily="50" charset="0"/>
                <a:cs typeface="Arial" pitchFamily="34" charset="0"/>
              </a:rPr>
              <a:t>compra de activos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, </a:t>
            </a:r>
            <a:r>
              <a:rPr lang="es-MX" sz="1700" b="1" dirty="0">
                <a:latin typeface="Soberana Sans" pitchFamily="50" charset="0"/>
                <a:cs typeface="Arial" pitchFamily="34" charset="0"/>
              </a:rPr>
              <a:t>obtención de liquidez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, o bien que sus ahorros puedan considerarse </a:t>
            </a:r>
            <a:r>
              <a:rPr lang="es-MX" sz="1700" b="1" dirty="0">
                <a:latin typeface="Soberana Sans" pitchFamily="50" charset="0"/>
                <a:cs typeface="Arial" pitchFamily="34" charset="0"/>
              </a:rPr>
              <a:t>una garantía para recibir un crédito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es-MX" sz="1700" b="1" dirty="0">
              <a:latin typeface="Soberana Sans" pitchFamily="50" charset="0"/>
              <a:cs typeface="Arial" pitchFamily="34" charset="0"/>
            </a:endParaRPr>
          </a:p>
          <a:p>
            <a:pPr algn="just">
              <a:defRPr/>
            </a:pPr>
            <a:r>
              <a:rPr lang="es-MX" sz="1700" b="1" dirty="0">
                <a:latin typeface="Soberana Sans" pitchFamily="50" charset="0"/>
                <a:cs typeface="Arial" pitchFamily="34" charset="0"/>
              </a:rPr>
              <a:t>3)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 </a:t>
            </a:r>
            <a:r>
              <a:rPr lang="es-MX" sz="1700" b="1" dirty="0">
                <a:latin typeface="Soberana Sans" pitchFamily="50" charset="0"/>
                <a:cs typeface="Arial" pitchFamily="34" charset="0"/>
              </a:rPr>
              <a:t>La Mezcla de recursos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 para mantener, fortalecer o hacer crecer su proyecto.</a:t>
            </a:r>
          </a:p>
          <a:p>
            <a:pPr algn="just">
              <a:defRPr/>
            </a:pPr>
            <a:endParaRPr lang="es-MX" sz="1700" dirty="0">
              <a:latin typeface="Soberana Sans" pitchFamily="50" charset="0"/>
              <a:cs typeface="Arial" pitchFamily="34" charset="0"/>
            </a:endParaRPr>
          </a:p>
          <a:p>
            <a:pPr algn="just">
              <a:defRPr/>
            </a:pPr>
            <a:r>
              <a:rPr lang="es-MX" sz="1700" b="1" dirty="0">
                <a:latin typeface="Soberana Sans" pitchFamily="50" charset="0"/>
                <a:cs typeface="Arial" pitchFamily="34" charset="0"/>
              </a:rPr>
              <a:t>4)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 </a:t>
            </a:r>
            <a:r>
              <a:rPr lang="es-MX" sz="1700" b="1" dirty="0">
                <a:latin typeface="Soberana Sans" pitchFamily="50" charset="0"/>
                <a:cs typeface="Arial" pitchFamily="34" charset="0"/>
              </a:rPr>
              <a:t>Crear un vínculo</a:t>
            </a:r>
            <a:r>
              <a:rPr lang="es-MX" sz="1700" dirty="0">
                <a:latin typeface="Soberana Sans" pitchFamily="50" charset="0"/>
                <a:cs typeface="Arial" pitchFamily="34" charset="0"/>
              </a:rPr>
              <a:t> entre los OSSE y los OSSE de ahorro y crédito, para  promover la educación financiera y la mezcla de recursos.</a:t>
            </a:r>
            <a:endParaRPr lang="es-MX" sz="1700" b="1" strike="sngStrike" dirty="0">
              <a:latin typeface="Soberana Sans" pitchFamily="50" charset="0"/>
              <a:cs typeface="Arial" pitchFamily="34" charset="0"/>
            </a:endParaRPr>
          </a:p>
        </p:txBody>
      </p:sp>
      <p:grpSp>
        <p:nvGrpSpPr>
          <p:cNvPr id="4103" name="8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4104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13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14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44900"/>
            <a:ext cx="2216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691680" y="99840"/>
            <a:ext cx="6336704" cy="80888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2.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¿Quiénes podrán adherirse al ECA?</a:t>
            </a:r>
          </a:p>
          <a:p>
            <a:pPr>
              <a:defRPr/>
            </a:pPr>
            <a:endParaRPr lang="es-MX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67744" y="2852936"/>
            <a:ext cx="5994110" cy="384720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MX" sz="10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I.3 Apoyos para la implementación de 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proyectos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 productivos nuevos.</a:t>
            </a:r>
          </a:p>
          <a:p>
            <a:pPr algn="just">
              <a:defRPr/>
            </a:pPr>
            <a:endParaRPr lang="es-MX" b="1" dirty="0">
              <a:latin typeface="Soberana Sans" panose="02000000000000000000" pitchFamily="50" charset="0"/>
              <a:cs typeface="Arial" pitchFamily="34" charset="0"/>
            </a:endParaRPr>
          </a:p>
          <a:p>
            <a:pPr algn="just">
              <a:defRPr/>
            </a:pP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I.4 Apoyos para consolidación de proyectos productivos en operación (INTEGRA), en las submodalidades:</a:t>
            </a:r>
          </a:p>
          <a:p>
            <a:pPr algn="just">
              <a:defRPr/>
            </a:pPr>
            <a:endParaRPr lang="es-MX" b="1" dirty="0">
              <a:latin typeface="Soberana Sans" panose="02000000000000000000" pitchFamily="50" charset="0"/>
              <a:cs typeface="Arial" pitchFamily="34" charset="0"/>
            </a:endParaRPr>
          </a:p>
          <a:p>
            <a:pPr algn="just">
              <a:defRPr/>
            </a:pP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Soberana Sans" panose="02000000000000000000" pitchFamily="50" charset="0"/>
              </a:rPr>
              <a:t>I.4.1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  <a:latin typeface="Soberana Sans" panose="02000000000000000000" pitchFamily="50" charset="0"/>
              </a:rPr>
              <a:t>Desarrollo y consolidación 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Soberana Sans" panose="02000000000000000000" pitchFamily="50" charset="0"/>
              </a:rPr>
              <a:t>de proyectos productivos en operación.</a:t>
            </a:r>
          </a:p>
          <a:p>
            <a:pPr algn="just">
              <a:defRPr/>
            </a:pPr>
            <a:endParaRPr lang="es-MX" dirty="0">
              <a:solidFill>
                <a:schemeClr val="accent5">
                  <a:lumMod val="75000"/>
                </a:schemeClr>
              </a:solidFill>
              <a:latin typeface="Soberana Sans" panose="02000000000000000000" pitchFamily="50" charset="0"/>
            </a:endParaRPr>
          </a:p>
          <a:p>
            <a:pPr algn="just">
              <a:defRPr/>
            </a:pP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Soberana Sans" panose="02000000000000000000" pitchFamily="50" charset="0"/>
              </a:rPr>
              <a:t>I.4.2 Vinculación de proyectos productivos en </a:t>
            </a:r>
            <a:r>
              <a:rPr lang="es-MX" b="1" dirty="0">
                <a:solidFill>
                  <a:schemeClr val="accent5">
                    <a:lumMod val="75000"/>
                  </a:schemeClr>
                </a:solidFill>
                <a:latin typeface="Soberana Sans" panose="02000000000000000000" pitchFamily="50" charset="0"/>
              </a:rPr>
              <a:t>redes o cadenas de valor</a:t>
            </a:r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Soberana Sans" panose="02000000000000000000" pitchFamily="50" charset="0"/>
              </a:rPr>
              <a:t>.</a:t>
            </a:r>
            <a:endParaRPr lang="es-MX" dirty="0">
              <a:solidFill>
                <a:schemeClr val="accent5">
                  <a:lumMod val="75000"/>
                </a:schemeClr>
              </a:solidFill>
              <a:latin typeface="Soberana Sans" panose="02000000000000000000" pitchFamily="50" charset="0"/>
              <a:cs typeface="Arial" pitchFamily="34" charset="0"/>
            </a:endParaRPr>
          </a:p>
          <a:p>
            <a:pPr algn="just">
              <a:defRPr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3 Rectángulo"/>
          <p:cNvSpPr/>
          <p:nvPr/>
        </p:nvSpPr>
        <p:spPr>
          <a:xfrm>
            <a:off x="285044" y="980728"/>
            <a:ext cx="8607436" cy="923330"/>
          </a:xfrm>
          <a:prstGeom prst="rect">
            <a:avLst/>
          </a:prstGeom>
          <a:solidFill>
            <a:srgbClr val="9900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dirty="0">
                <a:solidFill>
                  <a:schemeClr val="bg1"/>
                </a:solidFill>
                <a:latin typeface="Soberana Sans" panose="02000000000000000000" pitchFamily="50" charset="0"/>
                <a:cs typeface="Arial" pitchFamily="34" charset="0"/>
              </a:rPr>
              <a:t>El ECA esta dirigido a los </a:t>
            </a:r>
            <a:r>
              <a:rPr lang="es-MX" b="1" dirty="0">
                <a:solidFill>
                  <a:schemeClr val="bg1"/>
                </a:solidFill>
                <a:latin typeface="Soberana Sans" panose="02000000000000000000" pitchFamily="50" charset="0"/>
                <a:cs typeface="Arial" pitchFamily="34" charset="0"/>
              </a:rPr>
              <a:t>Organismos del Sector Social de la Economía (OSSE)</a:t>
            </a:r>
            <a:r>
              <a:rPr lang="es-MX" dirty="0">
                <a:solidFill>
                  <a:schemeClr val="bg1"/>
                </a:solidFill>
                <a:latin typeface="Soberana Sans" panose="02000000000000000000" pitchFamily="50" charset="0"/>
                <a:cs typeface="Arial" pitchFamily="34" charset="0"/>
              </a:rPr>
              <a:t> que adoptan la </a:t>
            </a:r>
            <a:r>
              <a:rPr lang="es-MX" b="1" dirty="0">
                <a:solidFill>
                  <a:schemeClr val="bg1"/>
                </a:solidFill>
                <a:latin typeface="Soberana Sans" panose="02000000000000000000" pitchFamily="50" charset="0"/>
                <a:cs typeface="Arial" pitchFamily="34" charset="0"/>
              </a:rPr>
              <a:t>forma de grupos sociales o de figuras jurídicas legalmente constituidas</a:t>
            </a:r>
            <a:r>
              <a:rPr lang="es-MX" dirty="0">
                <a:solidFill>
                  <a:schemeClr val="bg1"/>
                </a:solidFill>
                <a:latin typeface="Soberana Sans" panose="02000000000000000000" pitchFamily="50" charset="0"/>
                <a:cs typeface="Arial" pitchFamily="34" charset="0"/>
              </a:rPr>
              <a:t>, específicamente a:</a:t>
            </a:r>
            <a:endParaRPr lang="es-MX" b="1" dirty="0">
              <a:solidFill>
                <a:schemeClr val="bg1"/>
              </a:solidFill>
              <a:latin typeface="Soberana Sans" panose="02000000000000000000" pitchFamily="50" charset="0"/>
              <a:cs typeface="Arial" pitchFamily="34" charset="0"/>
            </a:endParaRPr>
          </a:p>
        </p:txBody>
      </p:sp>
      <p:grpSp>
        <p:nvGrpSpPr>
          <p:cNvPr id="5130" name="7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5131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12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13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14 Imagen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091396" y="99388"/>
            <a:ext cx="5688632" cy="620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3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.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¿Cómo 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podrán adherirse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al ECA?</a:t>
            </a:r>
          </a:p>
        </p:txBody>
      </p:sp>
      <p:sp>
        <p:nvSpPr>
          <p:cNvPr id="8200" name="CuadroTexto 3"/>
          <p:cNvSpPr txBox="1">
            <a:spLocks noChangeArrowheads="1"/>
          </p:cNvSpPr>
          <p:nvPr/>
        </p:nvSpPr>
        <p:spPr bwMode="auto">
          <a:xfrm>
            <a:off x="323526" y="980728"/>
            <a:ext cx="8568953" cy="646113"/>
          </a:xfrm>
          <a:prstGeom prst="rect">
            <a:avLst/>
          </a:prstGeom>
          <a:solidFill>
            <a:srgbClr val="00999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4100"/>
              </a:buClr>
              <a:buFont typeface="Wingdings" pitchFamily="2" charset="2"/>
              <a:buChar char="v"/>
              <a:defRPr/>
            </a:pPr>
            <a:r>
              <a:rPr lang="es-MX" altLang="es-MX" sz="1800" b="1" dirty="0" smtClean="0">
                <a:solidFill>
                  <a:schemeClr val="bg1"/>
                </a:solidFill>
                <a:latin typeface="Soberana Sans" pitchFamily="50" charset="0"/>
              </a:rPr>
              <a:t>Los OSSE beneficiarios del INAES, que manifiesten su voluntad para adherirse al ECA, deberán sujetarse a los siguientes criterios: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3527" y="2204864"/>
            <a:ext cx="8568954" cy="4185761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bg1"/>
            </a:extrusionClr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marL="1793875" algn="just">
              <a:buClr>
                <a:srgbClr val="004100"/>
              </a:buClr>
              <a:buFontTx/>
              <a:buAutoNum type="alphaLcParenR"/>
              <a:defRPr/>
            </a:pP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   Solicitud de Apoyo</a:t>
            </a:r>
            <a:r>
              <a:rPr lang="es-MX" sz="2200" dirty="0">
                <a:latin typeface="Soberana Sans" panose="02000000000000000000" pitchFamily="50" charset="0"/>
                <a:cs typeface="Arial" pitchFamily="34" charset="0"/>
              </a:rPr>
              <a:t>. 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Los OSSE indicarán en su solicitud, si desean adherirse al ECA.</a:t>
            </a:r>
          </a:p>
          <a:p>
            <a:pPr algn="just">
              <a:buClr>
                <a:srgbClr val="004100"/>
              </a:buClr>
              <a:defRPr/>
            </a:pPr>
            <a:endParaRPr lang="es-MX" dirty="0">
              <a:latin typeface="Soberana Sans" panose="02000000000000000000" pitchFamily="50" charset="0"/>
              <a:cs typeface="Arial" pitchFamily="34" charset="0"/>
            </a:endParaRPr>
          </a:p>
          <a:p>
            <a:pPr algn="just">
              <a:buClr>
                <a:srgbClr val="004100"/>
              </a:buClr>
              <a:defRPr/>
            </a:pPr>
            <a:endParaRPr lang="es-MX" dirty="0">
              <a:latin typeface="Soberana Sans" panose="02000000000000000000" pitchFamily="50" charset="0"/>
              <a:cs typeface="Arial" pitchFamily="34" charset="0"/>
            </a:endParaRPr>
          </a:p>
          <a:p>
            <a:pPr algn="just">
              <a:buClr>
                <a:srgbClr val="004100"/>
              </a:buClr>
              <a:defRPr/>
            </a:pPr>
            <a:endParaRPr lang="es-MX" dirty="0">
              <a:latin typeface="Soberana Sans" panose="02000000000000000000" pitchFamily="50" charset="0"/>
              <a:cs typeface="Arial" pitchFamily="34" charset="0"/>
            </a:endParaRPr>
          </a:p>
          <a:p>
            <a:pPr marL="1793875" algn="just">
              <a:buClr>
                <a:srgbClr val="004100"/>
              </a:buClr>
              <a:defRPr/>
            </a:pP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b) Notificación de la Autorización del proyecto</a:t>
            </a:r>
            <a:r>
              <a:rPr lang="es-MX" sz="2200" dirty="0">
                <a:latin typeface="Soberana Sans" panose="02000000000000000000" pitchFamily="50" charset="0"/>
                <a:cs typeface="Arial" pitchFamily="34" charset="0"/>
              </a:rPr>
              <a:t>. 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la Delegación del INAES del Estado que corresponda, brindará al OSSE beneficiario del INAES 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asesoramiento sobre las ventajas de adherirse al ECA, la diversidad de entidades financieras donde puede realizar su capitalización, el llenado del formato de adhesión y el contenido del calendario de capitalización.</a:t>
            </a:r>
          </a:p>
          <a:p>
            <a:pPr marL="265113" indent="-179388" algn="just">
              <a:buClr>
                <a:srgbClr val="004100"/>
              </a:buClr>
              <a:defRPr/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55" name="7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6158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11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12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pic>
        <p:nvPicPr>
          <p:cNvPr id="6156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2 Imagen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292600"/>
            <a:ext cx="152241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1878834" y="123381"/>
            <a:ext cx="5734446" cy="620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</a:rPr>
              <a:t>3.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</a:rPr>
              <a:t>¿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</a:rPr>
              <a:t>Cómo podrán adherirse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</a:rPr>
              <a:t>al ECA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</a:rPr>
              <a:t>?</a:t>
            </a:r>
            <a:endParaRPr lang="es-MX" sz="2400" b="1" dirty="0">
              <a:solidFill>
                <a:srgbClr val="006600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0"/>
          <p:cNvSpPr txBox="1"/>
          <p:nvPr/>
        </p:nvSpPr>
        <p:spPr>
          <a:xfrm>
            <a:off x="2305844" y="1556792"/>
            <a:ext cx="6586636" cy="3908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442913" indent="-442913" algn="just">
              <a:defRPr/>
            </a:pP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c) </a:t>
            </a:r>
            <a:r>
              <a:rPr lang="es-MX" sz="2400" b="1" dirty="0">
                <a:latin typeface="Soberana Sans" panose="02000000000000000000" pitchFamily="50" charset="0"/>
                <a:cs typeface="Arial" pitchFamily="34" charset="0"/>
              </a:rPr>
              <a:t>Apertura de cuenta</a:t>
            </a:r>
            <a:r>
              <a:rPr lang="es-MX" sz="2800" b="1" dirty="0">
                <a:latin typeface="Soberana Sans" panose="02000000000000000000" pitchFamily="50" charset="0"/>
                <a:cs typeface="Arial" pitchFamily="34" charset="0"/>
              </a:rPr>
              <a:t>. </a:t>
            </a:r>
            <a:r>
              <a:rPr lang="es-MX" sz="2000" dirty="0">
                <a:latin typeface="Soberana Sans" panose="02000000000000000000" pitchFamily="50" charset="0"/>
                <a:cs typeface="Arial" pitchFamily="34" charset="0"/>
              </a:rPr>
              <a:t>Los OSSE podrán elegir una entidad financiera de la </a:t>
            </a:r>
            <a:r>
              <a:rPr lang="es-MX" sz="2000" b="1" dirty="0">
                <a:latin typeface="Soberana Sans" panose="02000000000000000000" pitchFamily="50" charset="0"/>
                <a:cs typeface="Arial" pitchFamily="34" charset="0"/>
              </a:rPr>
              <a:t>Banca Social</a:t>
            </a:r>
            <a:r>
              <a:rPr lang="es-MX" sz="2000" dirty="0">
                <a:latin typeface="Soberana Sans" panose="02000000000000000000" pitchFamily="50" charset="0"/>
                <a:cs typeface="Arial" pitchFamily="34" charset="0"/>
              </a:rPr>
              <a:t>, o de la </a:t>
            </a:r>
            <a:r>
              <a:rPr lang="es-MX" sz="2000" b="1" dirty="0">
                <a:latin typeface="Soberana Sans" panose="02000000000000000000" pitchFamily="50" charset="0"/>
                <a:cs typeface="Arial" pitchFamily="34" charset="0"/>
              </a:rPr>
              <a:t>Banca de Desarrollo</a:t>
            </a:r>
            <a:r>
              <a:rPr lang="es-MX" sz="2000" dirty="0">
                <a:latin typeface="Soberana Sans" panose="02000000000000000000" pitchFamily="50" charset="0"/>
                <a:cs typeface="Arial" pitchFamily="34" charset="0"/>
              </a:rPr>
              <a:t> o de la </a:t>
            </a:r>
            <a:r>
              <a:rPr lang="es-MX" sz="2000" b="1" dirty="0">
                <a:latin typeface="Soberana Sans" panose="02000000000000000000" pitchFamily="50" charset="0"/>
                <a:cs typeface="Arial" pitchFamily="34" charset="0"/>
              </a:rPr>
              <a:t>Banca Comercial</a:t>
            </a:r>
            <a:r>
              <a:rPr lang="es-MX" sz="2000" dirty="0">
                <a:latin typeface="Soberana Sans" panose="02000000000000000000" pitchFamily="50" charset="0"/>
                <a:cs typeface="Arial" pitchFamily="34" charset="0"/>
              </a:rPr>
              <a:t>, con la cual deberán suscribir el documento (contrato o documento análogo) que aplique para el tipo de cuenta que más se ajuste a sus intereses y necesidades, </a:t>
            </a:r>
            <a:r>
              <a:rPr lang="es-MX" sz="2000" b="1" dirty="0">
                <a:latin typeface="Soberana Sans" panose="02000000000000000000" pitchFamily="50" charset="0"/>
                <a:cs typeface="Arial" pitchFamily="34" charset="0"/>
              </a:rPr>
              <a:t>misma que será utilizada exclusivamente</a:t>
            </a:r>
            <a:r>
              <a:rPr lang="es-MX" sz="2000" dirty="0">
                <a:latin typeface="Soberana Sans" panose="02000000000000000000" pitchFamily="50" charset="0"/>
                <a:cs typeface="Arial" pitchFamily="34" charset="0"/>
              </a:rPr>
              <a:t> </a:t>
            </a:r>
            <a:r>
              <a:rPr lang="es-MX" sz="2000" b="1" dirty="0">
                <a:latin typeface="Soberana Sans" panose="02000000000000000000" pitchFamily="50" charset="0"/>
                <a:cs typeface="Arial" pitchFamily="34" charset="0"/>
              </a:rPr>
              <a:t>para la capitalización</a:t>
            </a:r>
            <a:r>
              <a:rPr lang="es-MX" sz="2000" dirty="0">
                <a:latin typeface="Soberana Sans" panose="02000000000000000000" pitchFamily="50" charset="0"/>
                <a:cs typeface="Arial" pitchFamily="34" charset="0"/>
              </a:rPr>
              <a:t>, sin que se </a:t>
            </a:r>
            <a:r>
              <a:rPr lang="es-MX" sz="2000" b="1" dirty="0">
                <a:latin typeface="Soberana Sans" panose="02000000000000000000" pitchFamily="50" charset="0"/>
                <a:cs typeface="Arial" pitchFamily="34" charset="0"/>
              </a:rPr>
              <a:t>combinen</a:t>
            </a:r>
            <a:r>
              <a:rPr lang="es-MX" sz="2000" dirty="0">
                <a:latin typeface="Soberana Sans" panose="02000000000000000000" pitchFamily="50" charset="0"/>
                <a:cs typeface="Arial" pitchFamily="34" charset="0"/>
              </a:rPr>
              <a:t> recursos provenientes de otros ingresos. </a:t>
            </a:r>
          </a:p>
          <a:p>
            <a:pPr>
              <a:defRPr/>
            </a:pPr>
            <a:endParaRPr lang="es-MX" sz="2000" dirty="0"/>
          </a:p>
          <a:p>
            <a:pPr marL="265113" indent="-265113" algn="just">
              <a:buClr>
                <a:srgbClr val="004100"/>
              </a:buClr>
              <a:defRPr/>
            </a:pP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76" name="6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7178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8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9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pic>
        <p:nvPicPr>
          <p:cNvPr id="7177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" t="22066" r="6084"/>
          <a:stretch>
            <a:fillRect/>
          </a:stretch>
        </p:blipFill>
        <p:spPr bwMode="auto">
          <a:xfrm>
            <a:off x="107950" y="2060575"/>
            <a:ext cx="22066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082570" y="157321"/>
            <a:ext cx="5688632" cy="4550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3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.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¿Cómo 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podrán adherirse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al ECA?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39752" y="2204864"/>
            <a:ext cx="6768752" cy="387798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76200">
            <a:bevelT prst="angle"/>
            <a:extrusionClr>
              <a:schemeClr val="bg1"/>
            </a:extrusionClr>
          </a:sp3d>
        </p:spPr>
        <p:txBody>
          <a:bodyPr>
            <a:spAutoFit/>
          </a:bodyPr>
          <a:lstStyle/>
          <a:p>
            <a:pPr marL="541338" indent="-541338" algn="just">
              <a:defRPr/>
            </a:pPr>
            <a:endParaRPr lang="es-MX" b="1" dirty="0">
              <a:latin typeface="Soberana Texto" panose="02000000000000000000" pitchFamily="50" charset="0"/>
              <a:cs typeface="Arial" pitchFamily="34" charset="0"/>
            </a:endParaRPr>
          </a:p>
          <a:p>
            <a:pPr marL="712788" indent="-712788" algn="just">
              <a:buFontTx/>
              <a:buAutoNum type="alphaLcParenR" startAt="4"/>
              <a:defRPr/>
            </a:pP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Llenado del “Formato de Adhesión al Esquema de Capitalización de Apoyos (ECA)”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. 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En dicho formato se incluirá entre otros aspectos el porcentaje a 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capitalizar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 que será como mínimo un 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20%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 y un máximo del 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100%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 del total del apoyo autorizado, así como la entidad financiera elegida, además deberá de acompañarse de la propuesta de 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calendario de capitalización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, que realice el propio OSSE beneficiario, considerando los depósitos a realizar y las salidas de recursos para reinvertirlos en su actividad productiva.</a:t>
            </a:r>
          </a:p>
          <a:p>
            <a:pPr algn="just">
              <a:defRPr/>
            </a:pPr>
            <a:endParaRPr lang="es-MX" dirty="0"/>
          </a:p>
        </p:txBody>
      </p:sp>
      <p:grpSp>
        <p:nvGrpSpPr>
          <p:cNvPr id="8200" name="7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8206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9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1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grpSp>
        <p:nvGrpSpPr>
          <p:cNvPr id="8201" name="15 Grupo"/>
          <p:cNvGrpSpPr>
            <a:grpSpLocks/>
          </p:cNvGrpSpPr>
          <p:nvPr/>
        </p:nvGrpSpPr>
        <p:grpSpPr bwMode="auto">
          <a:xfrm>
            <a:off x="17463" y="2349500"/>
            <a:ext cx="2133600" cy="2519363"/>
            <a:chOff x="17924" y="2348880"/>
            <a:chExt cx="2133600" cy="2520280"/>
          </a:xfrm>
        </p:grpSpPr>
        <p:pic>
          <p:nvPicPr>
            <p:cNvPr id="8202" name="1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4" y="2726035"/>
              <a:ext cx="2133600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2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348880"/>
              <a:ext cx="52807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12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0" t="11816" r="16061" b="14285"/>
            <a:stretch>
              <a:fillRect/>
            </a:stretch>
          </p:blipFill>
          <p:spPr bwMode="auto">
            <a:xfrm>
              <a:off x="1814792" y="4477795"/>
              <a:ext cx="336732" cy="37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14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9" t="11040"/>
            <a:stretch>
              <a:fillRect/>
            </a:stretch>
          </p:blipFill>
          <p:spPr bwMode="auto">
            <a:xfrm>
              <a:off x="1430926" y="2348880"/>
              <a:ext cx="720598" cy="478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81592" y="188640"/>
            <a:ext cx="5730768" cy="6207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3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.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¿Cómo 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podrán adherirse </a:t>
            </a:r>
            <a:r>
              <a:rPr lang="es-MX" sz="24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al ECA?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493" y="1700808"/>
            <a:ext cx="8208963" cy="4216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450850" indent="-360363" algn="just">
              <a:defRPr/>
            </a:pPr>
            <a:endParaRPr lang="es-MX" sz="800" dirty="0">
              <a:latin typeface="Soberana Texto" panose="02000000000000000000" pitchFamily="50" charset="0"/>
              <a:cs typeface="Arial" pitchFamily="34" charset="0"/>
            </a:endParaRPr>
          </a:p>
          <a:p>
            <a:pPr marL="539750" indent="-539750" algn="just">
              <a:defRPr/>
            </a:pP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e)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.- </a:t>
            </a: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Formalización de la adhesión</a:t>
            </a:r>
            <a:r>
              <a:rPr lang="es-MX" sz="2200" dirty="0">
                <a:latin typeface="Soberana Sans" panose="02000000000000000000" pitchFamily="50" charset="0"/>
                <a:cs typeface="Arial" pitchFamily="34" charset="0"/>
              </a:rPr>
              <a:t>. 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Se considerará formalizada la adhesión al ECA una vez que el OSSE beneficiario </a:t>
            </a:r>
            <a:r>
              <a:rPr lang="es-MX" b="1" dirty="0">
                <a:latin typeface="Soberana Sans" panose="02000000000000000000" pitchFamily="50" charset="0"/>
                <a:cs typeface="Arial" pitchFamily="34" charset="0"/>
              </a:rPr>
              <a:t>entregue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 a la Delegación del INAES correspondiente los siguientes documentos:</a:t>
            </a:r>
          </a:p>
          <a:p>
            <a:pPr marL="360363" indent="-360363" algn="just">
              <a:defRPr/>
            </a:pPr>
            <a:endParaRPr lang="es-MX" sz="800" dirty="0">
              <a:latin typeface="Soberana Sans" panose="02000000000000000000" pitchFamily="50" charset="0"/>
              <a:cs typeface="Arial" pitchFamily="34" charset="0"/>
            </a:endParaRPr>
          </a:p>
          <a:p>
            <a:pPr marL="900113" indent="-180975" algn="just">
              <a:buFont typeface="Arial" panose="020B0604020202020204" pitchFamily="34" charset="0"/>
              <a:buChar char="•"/>
              <a:defRPr/>
            </a:pP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Formato de Adhesión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 </a:t>
            </a: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al Esquema de Capitalización de Apoyos (ECA).</a:t>
            </a:r>
          </a:p>
          <a:p>
            <a:pPr marL="900113" indent="-180975" algn="just">
              <a:buFont typeface="Arial" panose="020B0604020202020204" pitchFamily="34" charset="0"/>
              <a:buChar char="•"/>
              <a:defRPr/>
            </a:pPr>
            <a:endParaRPr lang="es-MX" sz="2200" b="1" dirty="0">
              <a:latin typeface="Soberana Sans" panose="02000000000000000000" pitchFamily="50" charset="0"/>
              <a:cs typeface="Arial" pitchFamily="34" charset="0"/>
            </a:endParaRPr>
          </a:p>
          <a:p>
            <a:pPr marL="900113" indent="-180975" algn="just">
              <a:buFont typeface="Arial" panose="020B0604020202020204" pitchFamily="34" charset="0"/>
              <a:buChar char="•"/>
              <a:defRPr/>
            </a:pP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Acta Circunstanciada Firmada (Asesoramiento).</a:t>
            </a:r>
          </a:p>
          <a:p>
            <a:pPr marL="719138" algn="just">
              <a:defRPr/>
            </a:pPr>
            <a:endParaRPr lang="es-MX" sz="2200" b="1" dirty="0">
              <a:latin typeface="Soberana Sans" panose="02000000000000000000" pitchFamily="50" charset="0"/>
              <a:cs typeface="Arial" pitchFamily="34" charset="0"/>
            </a:endParaRPr>
          </a:p>
          <a:p>
            <a:pPr marL="900113" indent="-180975" algn="just">
              <a:buFont typeface="Arial" panose="020B0604020202020204" pitchFamily="34" charset="0"/>
              <a:buChar char="•"/>
              <a:defRPr/>
            </a:pPr>
            <a:r>
              <a:rPr lang="es-MX" sz="2200" dirty="0">
                <a:latin typeface="Soberana Sans" panose="02000000000000000000" pitchFamily="50" charset="0"/>
                <a:cs typeface="Arial" pitchFamily="34" charset="0"/>
              </a:rPr>
              <a:t>Modelo de </a:t>
            </a: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Calendario de Capitalización del ECA.</a:t>
            </a:r>
            <a:r>
              <a:rPr lang="es-MX" sz="2200" dirty="0">
                <a:latin typeface="Soberana Sans" panose="02000000000000000000" pitchFamily="50" charset="0"/>
                <a:cs typeface="Arial" pitchFamily="34" charset="0"/>
              </a:rPr>
              <a:t> </a:t>
            </a:r>
          </a:p>
          <a:p>
            <a:pPr marL="719138" algn="just">
              <a:defRPr/>
            </a:pPr>
            <a:endParaRPr lang="es-MX" sz="800" dirty="0">
              <a:latin typeface="Soberana Sans" panose="02000000000000000000" pitchFamily="50" charset="0"/>
              <a:cs typeface="Arial" pitchFamily="34" charset="0"/>
            </a:endParaRPr>
          </a:p>
          <a:p>
            <a:pPr marL="900113" indent="-180975" algn="just">
              <a:buClr>
                <a:srgbClr val="004100"/>
              </a:buClr>
              <a:defRPr/>
            </a:pPr>
            <a:endParaRPr lang="es-MX" sz="800" b="1" dirty="0">
              <a:latin typeface="Soberana Sans" panose="02000000000000000000" pitchFamily="50" charset="0"/>
              <a:cs typeface="Arial" pitchFamily="34" charset="0"/>
            </a:endParaRPr>
          </a:p>
          <a:p>
            <a:pPr marL="900113" indent="-180975" algn="just">
              <a:buClr>
                <a:srgbClr val="004100"/>
              </a:buClr>
              <a:buFont typeface="Arial" panose="020B0604020202020204" pitchFamily="34" charset="0"/>
              <a:buChar char="•"/>
              <a:defRPr/>
            </a:pPr>
            <a:r>
              <a:rPr lang="es-MX" sz="2800" dirty="0">
                <a:latin typeface="Soberana Sans" panose="02000000000000000000" pitchFamily="50" charset="0"/>
                <a:cs typeface="Arial" pitchFamily="34" charset="0"/>
              </a:rPr>
              <a:t> </a:t>
            </a:r>
            <a:r>
              <a:rPr lang="es-MX" sz="2200" b="1" dirty="0">
                <a:latin typeface="Soberana Sans" panose="02000000000000000000" pitchFamily="50" charset="0"/>
                <a:cs typeface="Arial" pitchFamily="34" charset="0"/>
              </a:rPr>
              <a:t>Copia del contrato o documento análogo </a:t>
            </a:r>
            <a:r>
              <a:rPr lang="es-MX" dirty="0">
                <a:latin typeface="Soberana Sans" panose="02000000000000000000" pitchFamily="50" charset="0"/>
                <a:cs typeface="Arial" pitchFamily="34" charset="0"/>
              </a:rPr>
              <a:t>suscrito con la entidad financiera elegida. </a:t>
            </a:r>
          </a:p>
        </p:txBody>
      </p:sp>
      <p:grpSp>
        <p:nvGrpSpPr>
          <p:cNvPr id="9224" name="6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9225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9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1329593" y="101378"/>
            <a:ext cx="6768752" cy="7148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sz="4000" b="1" dirty="0" smtClean="0">
                <a:solidFill>
                  <a:srgbClr val="002060"/>
                </a:solidFill>
                <a:latin typeface="Soberana Sans" panose="02000000000000000000" pitchFamily="50" charset="0"/>
              </a:rPr>
              <a:t> </a:t>
            </a:r>
            <a:r>
              <a:rPr lang="es-MX" sz="2000" b="1" dirty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4</a:t>
            </a:r>
            <a:r>
              <a:rPr lang="es-MX" sz="20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. ¿Dónde podrán </a:t>
            </a:r>
            <a:r>
              <a:rPr lang="es-MX" sz="2000" b="1" dirty="0" err="1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aperturar</a:t>
            </a:r>
            <a:r>
              <a:rPr lang="es-MX" sz="20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 su cuenta?</a:t>
            </a:r>
            <a:endParaRPr lang="es-MX" sz="2000" b="1" dirty="0">
              <a:solidFill>
                <a:srgbClr val="006600"/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3317" name="Rectángulo 9"/>
          <p:cNvSpPr>
            <a:spLocks noChangeArrowheads="1"/>
          </p:cNvSpPr>
          <p:nvPr/>
        </p:nvSpPr>
        <p:spPr bwMode="auto">
          <a:xfrm>
            <a:off x="201613" y="1052736"/>
            <a:ext cx="7496175" cy="20304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MX" altLang="es-MX" sz="2200" b="1" dirty="0" smtClean="0">
                <a:latin typeface="Soberana Sans" pitchFamily="50" charset="0"/>
              </a:rPr>
              <a:t>El OSSE suscribirá contrato de apertura de cuenta o documento análogo con la Entidad Financiera elegida</a:t>
            </a:r>
            <a:r>
              <a:rPr lang="es-MX" altLang="es-MX" sz="2000" b="1" dirty="0" smtClean="0">
                <a:latin typeface="Soberana Sans" pitchFamily="50" charset="0"/>
              </a:rPr>
              <a:t>. </a:t>
            </a:r>
            <a:r>
              <a:rPr lang="es-MX" altLang="es-MX" sz="2000" dirty="0" smtClean="0">
                <a:latin typeface="Soberana Sans" pitchFamily="50" charset="0"/>
              </a:rPr>
              <a:t>La cuenta será utilizada exclusivamente para realizar los depósitos correspondientes a su calendario de capitalización sin que se combinen recursos provenientes de otros ingresos.</a:t>
            </a:r>
          </a:p>
        </p:txBody>
      </p:sp>
      <p:sp>
        <p:nvSpPr>
          <p:cNvPr id="10248" name="Rectángulo 9"/>
          <p:cNvSpPr>
            <a:spLocks noChangeArrowheads="1"/>
          </p:cNvSpPr>
          <p:nvPr/>
        </p:nvSpPr>
        <p:spPr bwMode="auto">
          <a:xfrm>
            <a:off x="2484438" y="3500438"/>
            <a:ext cx="62992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200" b="1">
                <a:latin typeface="Soberana Sans" pitchFamily="50" charset="0"/>
              </a:rPr>
              <a:t>Titular de la cuenta</a:t>
            </a:r>
            <a:r>
              <a:rPr lang="es-MX" altLang="es-MX" sz="2200">
                <a:latin typeface="Soberana Sans" pitchFamily="50" charset="0"/>
              </a:rPr>
              <a:t>. </a:t>
            </a:r>
            <a:r>
              <a:rPr lang="es-MX" altLang="es-MX" sz="2000">
                <a:latin typeface="Soberana Sans" pitchFamily="50" charset="0"/>
              </a:rPr>
              <a:t>La cuenta podrá estar a nombre del </a:t>
            </a:r>
            <a:r>
              <a:rPr lang="es-MX" altLang="es-MX" sz="2000" b="1">
                <a:latin typeface="Soberana Sans" pitchFamily="50" charset="0"/>
              </a:rPr>
              <a:t>OSSE legalmente constituido</a:t>
            </a:r>
            <a:r>
              <a:rPr lang="es-MX" altLang="es-MX" sz="2000">
                <a:latin typeface="Soberana Sans" pitchFamily="50" charset="0"/>
              </a:rPr>
              <a:t>, o la persona designada como </a:t>
            </a:r>
            <a:r>
              <a:rPr lang="es-MX" altLang="es-MX" sz="2000" b="1">
                <a:latin typeface="Soberana Sans" pitchFamily="50" charset="0"/>
              </a:rPr>
              <a:t>representante legal o social del OSSE</a:t>
            </a:r>
            <a:r>
              <a:rPr lang="es-MX" altLang="es-MX" sz="2000">
                <a:latin typeface="Soberana Sans" pitchFamily="50" charset="0"/>
              </a:rPr>
              <a:t>.</a:t>
            </a:r>
          </a:p>
        </p:txBody>
      </p:sp>
      <p:sp>
        <p:nvSpPr>
          <p:cNvPr id="10249" name="Rectángulo 9"/>
          <p:cNvSpPr>
            <a:spLocks noChangeArrowheads="1"/>
          </p:cNvSpPr>
          <p:nvPr/>
        </p:nvSpPr>
        <p:spPr bwMode="auto">
          <a:xfrm>
            <a:off x="212725" y="5478463"/>
            <a:ext cx="748506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200" b="1">
                <a:latin typeface="Soberana Sans" pitchFamily="50" charset="0"/>
              </a:rPr>
              <a:t>Beneficiaria (s) o Beneficiario (s) de la cuenta</a:t>
            </a:r>
            <a:r>
              <a:rPr lang="es-MX" altLang="es-MX" sz="2000">
                <a:latin typeface="Soberana Sans" pitchFamily="50" charset="0"/>
              </a:rPr>
              <a:t>. Se elegirá de entre las o los integrantes del OSSE, a la (s) beneficiaria (s) o beneficiario (s) de la cuenta aperturada.</a:t>
            </a:r>
          </a:p>
        </p:txBody>
      </p:sp>
      <p:pic>
        <p:nvPicPr>
          <p:cNvPr id="10250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573463"/>
            <a:ext cx="11096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busybeetxmovers.com/blog/wp-content/uploads/2014/04/moving-checkli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796" y="1700808"/>
            <a:ext cx="1266700" cy="1439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2" name="12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0254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15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16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  <p:pic>
        <p:nvPicPr>
          <p:cNvPr id="10253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b="11519"/>
          <a:stretch>
            <a:fillRect/>
          </a:stretch>
        </p:blipFill>
        <p:spPr bwMode="auto">
          <a:xfrm>
            <a:off x="7716838" y="5373688"/>
            <a:ext cx="13922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ángulo 9"/>
          <p:cNvSpPr>
            <a:spLocks noChangeArrowheads="1"/>
          </p:cNvSpPr>
          <p:nvPr/>
        </p:nvSpPr>
        <p:spPr bwMode="auto">
          <a:xfrm>
            <a:off x="2293938" y="1916113"/>
            <a:ext cx="6592887" cy="317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es-MX" altLang="es-MX" sz="2000" b="1">
                <a:latin typeface="Soberana Sans" pitchFamily="50" charset="0"/>
              </a:rPr>
              <a:t>Copia del Estado de cuenta o documento análogo</a:t>
            </a:r>
            <a:r>
              <a:rPr lang="es-MX" altLang="es-MX" sz="1800" b="1">
                <a:latin typeface="Soberana Sans" pitchFamily="50" charset="0"/>
              </a:rPr>
              <a:t>.</a:t>
            </a:r>
            <a:r>
              <a:rPr lang="es-MX" altLang="es-MX" sz="2000">
                <a:latin typeface="Soberana Sans" pitchFamily="50" charset="0"/>
              </a:rPr>
              <a:t> Cuando el OSSE beneficiario del INAES así lo requiera, podrá solicitar a la Entidad Financiera elegida, que se emita el o los documentos en los que se vea reflejado los depósitos realizados conforme a la calendarización propuesta y el saldo disponible a la fecha de su emisión, los cuales deberán ser presentados ante la Delegación que le corresponda  para su debida acreditación.</a:t>
            </a:r>
          </a:p>
        </p:txBody>
      </p:sp>
      <p:sp>
        <p:nvSpPr>
          <p:cNvPr id="9" name="Rectángulo 9"/>
          <p:cNvSpPr>
            <a:spLocks noChangeArrowheads="1"/>
          </p:cNvSpPr>
          <p:nvPr/>
        </p:nvSpPr>
        <p:spPr bwMode="auto">
          <a:xfrm>
            <a:off x="251520" y="5157192"/>
            <a:ext cx="8658680" cy="1400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12788" indent="-712788" algn="just">
              <a:defRPr/>
            </a:pPr>
            <a:r>
              <a:rPr lang="es-MX" sz="1700" b="1" i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NOTA: </a:t>
            </a:r>
            <a:r>
              <a:rPr lang="es-MX" sz="1700" i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Es de resaltar que la capitalización que decida realizar el OSSE beneficiario del INAES en cualquier entidad financiera</a:t>
            </a:r>
            <a:r>
              <a:rPr lang="es-MX" sz="1700" b="1" i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 </a:t>
            </a:r>
            <a:r>
              <a:rPr lang="es-MX" sz="1700" b="1" i="1" u="sng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no constituye pago alguno al INAES y por ende no es causa de incumplimiento ante éste</a:t>
            </a:r>
            <a:r>
              <a:rPr lang="es-MX" sz="1700" b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; </a:t>
            </a:r>
            <a:r>
              <a:rPr lang="es-MX" sz="1700" b="1" i="1" u="sng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por lo tanto la o el socio integrante del OSSE beneficiario del INAES, no adquiere deuda con la entidad financiera elegida</a:t>
            </a:r>
            <a:r>
              <a:rPr lang="es-MX" sz="1700" b="1" i="1" dirty="0" smtClean="0">
                <a:solidFill>
                  <a:schemeClr val="accent2">
                    <a:lumMod val="75000"/>
                  </a:schemeClr>
                </a:solidFill>
                <a:latin typeface="Soberana Sans" panose="02000000000000000000" pitchFamily="50" charset="0"/>
              </a:rPr>
              <a:t>.</a:t>
            </a:r>
            <a:r>
              <a:rPr lang="es-MX" sz="1700" b="1" i="1" dirty="0" smtClean="0">
                <a:solidFill>
                  <a:schemeClr val="bg1"/>
                </a:solidFill>
                <a:latin typeface="Soberana Sans" panose="02000000000000000000" pitchFamily="50" charset="0"/>
              </a:rPr>
              <a:t> </a:t>
            </a:r>
            <a:endParaRPr lang="es-MX" sz="1700" b="1" i="1" dirty="0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-15474" y="808038"/>
            <a:ext cx="9159474" cy="10596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1813" indent="-531813">
              <a:defRPr/>
            </a:pPr>
            <a:r>
              <a:rPr lang="es-MX" b="1" dirty="0">
                <a:solidFill>
                  <a:srgbClr val="006600"/>
                </a:solidFill>
                <a:latin typeface="Soberana Sans" panose="02000000000000000000" pitchFamily="50" charset="0"/>
              </a:rPr>
              <a:t> </a:t>
            </a:r>
            <a:r>
              <a:rPr lang="es-MX" sz="2400" b="1" dirty="0" smtClean="0">
                <a:solidFill>
                  <a:srgbClr val="006600"/>
                </a:solidFill>
                <a:latin typeface="Soberana Sans" panose="02000000000000000000" pitchFamily="50" charset="0"/>
                <a:cs typeface="Arial" panose="020B0604020202020204" pitchFamily="34" charset="0"/>
              </a:rPr>
              <a:t>5. ¿Cuál es la forma de acreditar que el OSSE esta al corriente de la Capitalización?</a:t>
            </a:r>
            <a:endParaRPr lang="es-MX" sz="2400" b="1" dirty="0">
              <a:solidFill>
                <a:srgbClr val="006600"/>
              </a:solidFill>
              <a:latin typeface="Soberana Sans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112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60575"/>
            <a:ext cx="202723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74" name="7 Grupo"/>
          <p:cNvGrpSpPr>
            <a:grpSpLocks/>
          </p:cNvGrpSpPr>
          <p:nvPr/>
        </p:nvGrpSpPr>
        <p:grpSpPr bwMode="auto">
          <a:xfrm>
            <a:off x="-36513" y="44450"/>
            <a:ext cx="9217026" cy="771525"/>
            <a:chOff x="-36512" y="44624"/>
            <a:chExt cx="9217024" cy="771639"/>
          </a:xfrm>
        </p:grpSpPr>
        <p:pic>
          <p:nvPicPr>
            <p:cNvPr id="11275" name="Picture 3" descr="C:\Users\jlealc.INAES\Desktop\Febrero 2016\2000px-SEDESOL_logo_2012.svg.pn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4624"/>
              <a:ext cx="1656184" cy="68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11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88640"/>
              <a:ext cx="1200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12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6" r="8430" b="35915"/>
            <a:stretch>
              <a:fillRect/>
            </a:stretch>
          </p:blipFill>
          <p:spPr bwMode="auto">
            <a:xfrm>
              <a:off x="-36512" y="770544"/>
              <a:ext cx="3780611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46" t="58285" r="8430" b="35914"/>
            <a:stretch/>
          </p:blipFill>
          <p:spPr>
            <a:xfrm>
              <a:off x="5399901" y="764704"/>
              <a:ext cx="3780611" cy="457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16562</TotalTime>
  <Words>1933</Words>
  <Application>Microsoft Office PowerPoint</Application>
  <PresentationFormat>Presentación en pantalla (4:3)</PresentationFormat>
  <Paragraphs>145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Soberana Texto</vt:lpstr>
      <vt:lpstr>Soberana Sans</vt:lpstr>
      <vt:lpstr>Wingdings</vt:lpstr>
      <vt:lpstr>13_Diseño predeterminado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Jose Javier Leal Colin</cp:lastModifiedBy>
  <cp:revision>872</cp:revision>
  <dcterms:created xsi:type="dcterms:W3CDTF">2010-05-23T14:28:12Z</dcterms:created>
  <dcterms:modified xsi:type="dcterms:W3CDTF">2018-07-02T17:33:40Z</dcterms:modified>
</cp:coreProperties>
</file>